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4" r:id="rId4"/>
    <p:sldId id="261" r:id="rId5"/>
    <p:sldId id="262" r:id="rId6"/>
    <p:sldId id="263" r:id="rId7"/>
    <p:sldId id="258" r:id="rId8"/>
    <p:sldId id="273" r:id="rId9"/>
    <p:sldId id="274" r:id="rId10"/>
    <p:sldId id="275" r:id="rId11"/>
    <p:sldId id="276" r:id="rId12"/>
    <p:sldId id="259" r:id="rId13"/>
    <p:sldId id="266" r:id="rId14"/>
    <p:sldId id="260" r:id="rId15"/>
    <p:sldId id="267" r:id="rId16"/>
    <p:sldId id="268" r:id="rId17"/>
    <p:sldId id="269" r:id="rId18"/>
    <p:sldId id="270" r:id="rId19"/>
    <p:sldId id="271" r:id="rId20"/>
    <p:sldId id="265" r:id="rId21"/>
    <p:sldId id="277"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7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76480-663C-48B4-931B-50AE6E25725C}" type="datetimeFigureOut">
              <a:rPr lang="en-US" smtClean="0"/>
              <a:t>6/2/2014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E44C4-9175-42EC-BBC4-DCC310D09815}" type="slidenum">
              <a:rPr lang="en-US" smtClean="0"/>
              <a:t>‹#›</a:t>
            </a:fld>
            <a:endParaRPr lang="en-US"/>
          </a:p>
        </p:txBody>
      </p:sp>
    </p:spTree>
    <p:extLst>
      <p:ext uri="{BB962C8B-B14F-4D97-AF65-F5344CB8AC3E}">
        <p14:creationId xmlns:p14="http://schemas.microsoft.com/office/powerpoint/2010/main" val="257831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2A6DFB-DECC-4E5C-9D6B-09F9B5BF987E}"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D7AD5ECE-447B-40B5-BF3D-5A0B733FF1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A6DFB-DECC-4E5C-9D6B-09F9B5BF987E}"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A6DFB-DECC-4E5C-9D6B-09F9B5BF987E}"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2A6DFB-DECC-4E5C-9D6B-09F9B5BF987E}"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2A6DFB-DECC-4E5C-9D6B-09F9B5BF987E}"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2A6DFB-DECC-4E5C-9D6B-09F9B5BF987E}"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5ECE-447B-40B5-BF3D-5A0B733FF1A7}"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62A6DFB-DECC-4E5C-9D6B-09F9B5BF987E}" type="datetimeFigureOut">
              <a:rPr lang="en-US" smtClean="0"/>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D5ECE-447B-40B5-BF3D-5A0B733FF1A7}"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B62A6DFB-DECC-4E5C-9D6B-09F9B5BF987E}" type="datetimeFigureOut">
              <a:rPr lang="en-US" smtClean="0"/>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62A6DFB-DECC-4E5C-9D6B-09F9B5BF987E}" type="datetimeFigureOut">
              <a:rPr lang="en-US" smtClean="0"/>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D5ECE-447B-40B5-BF3D-5A0B733FF1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2A6DFB-DECC-4E5C-9D6B-09F9B5BF987E}"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5ECE-447B-40B5-BF3D-5A0B733FF1A7}"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2A6DFB-DECC-4E5C-9D6B-09F9B5BF987E}"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D5ECE-447B-40B5-BF3D-5A0B733FF1A7}"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B62A6DFB-DECC-4E5C-9D6B-09F9B5BF987E}" type="datetimeFigureOut">
              <a:rPr lang="en-US" smtClean="0"/>
              <a:t>6/2/2014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D7AD5ECE-447B-40B5-BF3D-5A0B733FF1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lopez@pacifichousing.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6096000" cy="2209800"/>
          </a:xfrm>
        </p:spPr>
        <p:txBody>
          <a:bodyPr>
            <a:no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Your </a:t>
            </a:r>
            <a:b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Service </a:t>
            </a:r>
            <a:b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Coordinator </a:t>
            </a:r>
            <a:b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And You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Subtitle 2"/>
          <p:cNvSpPr>
            <a:spLocks noGrp="1"/>
          </p:cNvSpPr>
          <p:nvPr>
            <p:ph type="subTitle" idx="1"/>
          </p:nvPr>
        </p:nvSpPr>
        <p:spPr>
          <a:xfrm>
            <a:off x="762000" y="3657600"/>
            <a:ext cx="5181600" cy="381000"/>
          </a:xfrm>
        </p:spPr>
        <p:txBody>
          <a:bodyPr>
            <a:noAutofit/>
          </a:bodyPr>
          <a:lstStyle/>
          <a:p>
            <a:r>
              <a:rPr lang="en-US" sz="2400" dirty="0" smtClean="0">
                <a:solidFill>
                  <a:schemeClr val="tx1">
                    <a:lumMod val="50000"/>
                  </a:schemeClr>
                </a:solidFill>
              </a:rPr>
              <a:t>Understanding Services and Access</a:t>
            </a:r>
            <a:endParaRPr lang="en-US" sz="2400" dirty="0">
              <a:solidFill>
                <a:schemeClr val="tx1">
                  <a:lumMod val="50000"/>
                </a:schemeClr>
              </a:solidFill>
            </a:endParaRPr>
          </a:p>
        </p:txBody>
      </p:sp>
      <p:pic>
        <p:nvPicPr>
          <p:cNvPr id="1026"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2400"/>
            <a:ext cx="4622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97700" y="4419600"/>
            <a:ext cx="1876155" cy="369332"/>
          </a:xfrm>
          <a:prstGeom prst="rect">
            <a:avLst/>
          </a:prstGeom>
          <a:noFill/>
        </p:spPr>
        <p:txBody>
          <a:bodyPr wrap="none" rtlCol="0">
            <a:spAutoFit/>
          </a:bodyPr>
          <a:lstStyle/>
          <a:p>
            <a:r>
              <a:rPr lang="en-US" dirty="0" smtClean="0">
                <a:solidFill>
                  <a:schemeClr val="tx1">
                    <a:lumMod val="50000"/>
                  </a:schemeClr>
                </a:solidFill>
              </a:rPr>
              <a:t>By Mario A. Lopez</a:t>
            </a:r>
            <a:endParaRPr lang="en-US" dirty="0">
              <a:solidFill>
                <a:schemeClr val="tx1">
                  <a:lumMod val="50000"/>
                </a:schemeClr>
              </a:solidFill>
            </a:endParaRPr>
          </a:p>
        </p:txBody>
      </p:sp>
      <p:sp>
        <p:nvSpPr>
          <p:cNvPr id="5" name="TextBox 4"/>
          <p:cNvSpPr txBox="1"/>
          <p:nvPr/>
        </p:nvSpPr>
        <p:spPr>
          <a:xfrm rot="20203037">
            <a:off x="6411762" y="5805735"/>
            <a:ext cx="2374946" cy="369332"/>
          </a:xfrm>
          <a:prstGeom prst="rect">
            <a:avLst/>
          </a:prstGeom>
          <a:noFill/>
        </p:spPr>
        <p:txBody>
          <a:bodyPr wrap="none" rtlCol="0">
            <a:spAutoFit/>
          </a:bodyPr>
          <a:lstStyle/>
          <a:p>
            <a:r>
              <a:rPr lang="en-US" dirty="0" smtClean="0"/>
              <a:t>www.pacifichousing.org</a:t>
            </a:r>
            <a:endParaRPr lang="en-US" dirty="0"/>
          </a:p>
        </p:txBody>
      </p:sp>
      <p:cxnSp>
        <p:nvCxnSpPr>
          <p:cNvPr id="7" name="Straight Connector 6"/>
          <p:cNvCxnSpPr/>
          <p:nvPr/>
        </p:nvCxnSpPr>
        <p:spPr>
          <a:xfrm>
            <a:off x="609600" y="990600"/>
            <a:ext cx="0" cy="25146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9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828800"/>
            <a:ext cx="7175500" cy="3416320"/>
          </a:xfrm>
          <a:prstGeom prst="rect">
            <a:avLst/>
          </a:prstGeom>
          <a:noFill/>
        </p:spPr>
        <p:txBody>
          <a:bodyPr wrap="square" rtlCol="0">
            <a:spAutoFit/>
          </a:bodyPr>
          <a:lstStyle/>
          <a:p>
            <a:pPr marL="285750" lvl="0" indent="-285750">
              <a:buFont typeface="Arial" pitchFamily="34" charset="0"/>
              <a:buChar char="•"/>
            </a:pPr>
            <a:r>
              <a:rPr lang="en-US" dirty="0">
                <a:solidFill>
                  <a:schemeClr val="bg1"/>
                </a:solidFill>
              </a:rPr>
              <a:t>Read and understand Medicare/Medicaid entitlements, appropriate policies and issues</a:t>
            </a:r>
          </a:p>
          <a:p>
            <a:pPr marL="285750" lvl="0" indent="-285750">
              <a:buFont typeface="Arial" pitchFamily="34" charset="0"/>
              <a:buChar char="•"/>
            </a:pPr>
            <a:r>
              <a:rPr lang="en-US" dirty="0">
                <a:solidFill>
                  <a:schemeClr val="bg1"/>
                </a:solidFill>
              </a:rPr>
              <a:t>Arrange physician appointments and transportation</a:t>
            </a:r>
          </a:p>
          <a:p>
            <a:pPr marL="285750" lvl="0" indent="-285750">
              <a:buFont typeface="Arial" pitchFamily="34" charset="0"/>
              <a:buChar char="•"/>
            </a:pPr>
            <a:r>
              <a:rPr lang="en-US" dirty="0">
                <a:solidFill>
                  <a:schemeClr val="bg1"/>
                </a:solidFill>
              </a:rPr>
              <a:t>Arrange for services with hospital discharge planner</a:t>
            </a:r>
          </a:p>
          <a:p>
            <a:pPr marL="285750" lvl="0" indent="-285750">
              <a:buFont typeface="Arial" pitchFamily="34" charset="0"/>
              <a:buChar char="•"/>
            </a:pPr>
            <a:r>
              <a:rPr lang="en-US" dirty="0">
                <a:solidFill>
                  <a:schemeClr val="bg1"/>
                </a:solidFill>
              </a:rPr>
              <a:t>Arrange for home medical equipment</a:t>
            </a:r>
          </a:p>
          <a:p>
            <a:pPr marL="285750" lvl="0" indent="-285750">
              <a:buFont typeface="Arial" pitchFamily="34" charset="0"/>
              <a:buChar char="•"/>
            </a:pPr>
            <a:r>
              <a:rPr lang="en-US" dirty="0">
                <a:solidFill>
                  <a:schemeClr val="bg1"/>
                </a:solidFill>
              </a:rPr>
              <a:t>Assist in setting up emergency medical information forms</a:t>
            </a:r>
          </a:p>
          <a:p>
            <a:r>
              <a:rPr lang="en-US" b="1" dirty="0">
                <a:solidFill>
                  <a:schemeClr val="bg1"/>
                </a:solidFill>
              </a:rPr>
              <a:t>Educational and Emotional Support:</a:t>
            </a:r>
            <a:endParaRPr lang="en-US" dirty="0">
              <a:solidFill>
                <a:schemeClr val="bg1"/>
              </a:solidFill>
            </a:endParaRPr>
          </a:p>
          <a:p>
            <a:pPr marL="285750" lvl="0" indent="-285750">
              <a:buFont typeface="Arial" pitchFamily="34" charset="0"/>
              <a:buChar char="•"/>
            </a:pPr>
            <a:r>
              <a:rPr lang="en-US" dirty="0">
                <a:solidFill>
                  <a:schemeClr val="bg1"/>
                </a:solidFill>
              </a:rPr>
              <a:t>Plan monthly presentations on topics such as living wills, telemarketing fraud, wellness and areas of resident interests</a:t>
            </a:r>
          </a:p>
          <a:p>
            <a:pPr marL="285750" lvl="0" indent="-285750">
              <a:buFont typeface="Arial" pitchFamily="34" charset="0"/>
              <a:buChar char="•"/>
            </a:pPr>
            <a:r>
              <a:rPr lang="en-US" dirty="0">
                <a:solidFill>
                  <a:schemeClr val="bg1"/>
                </a:solidFill>
              </a:rPr>
              <a:t>Coordinate nutritional programs</a:t>
            </a:r>
          </a:p>
          <a:p>
            <a:pPr marL="285750" lvl="0" indent="-285750">
              <a:buFont typeface="Arial" pitchFamily="34" charset="0"/>
              <a:buChar char="•"/>
            </a:pPr>
            <a:r>
              <a:rPr lang="en-US" dirty="0">
                <a:solidFill>
                  <a:schemeClr val="bg1"/>
                </a:solidFill>
              </a:rPr>
              <a:t>Partner with libraries to have resources delivered on-site</a:t>
            </a:r>
          </a:p>
          <a:p>
            <a:pPr marL="285750" lvl="0" indent="-285750">
              <a:buFont typeface="Arial" pitchFamily="34" charset="0"/>
              <a:buChar char="•"/>
            </a:pPr>
            <a:r>
              <a:rPr lang="en-US" dirty="0">
                <a:solidFill>
                  <a:schemeClr val="bg1"/>
                </a:solidFill>
              </a:rPr>
              <a:t>Assist in developing a residents’ association</a:t>
            </a:r>
          </a:p>
        </p:txBody>
      </p:sp>
      <p:pic>
        <p:nvPicPr>
          <p:cNvPr id="7" name="Placeholder"/>
          <p:cNvPicPr/>
          <p:nvPr/>
        </p:nvPicPr>
        <p:blipFill>
          <a:blip r:embed="rId3" cstate="print">
            <a:extLst>
              <a:ext uri="{28A0092B-C50C-407E-A947-70E740481C1C}">
                <a14:useLocalDpi xmlns:a14="http://schemas.microsoft.com/office/drawing/2010/main" val="0"/>
              </a:ext>
            </a:extLst>
          </a:blip>
          <a:stretch>
            <a:fillRect/>
          </a:stretch>
        </p:blipFill>
        <p:spPr>
          <a:xfrm>
            <a:off x="7018020" y="2362527"/>
            <a:ext cx="525780" cy="782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laceholder"/>
          <p:cNvPicPr/>
          <p:nvPr/>
        </p:nvPicPr>
        <p:blipFill rotWithShape="1">
          <a:blip r:embed="rId4">
            <a:extLst>
              <a:ext uri="{28A0092B-C50C-407E-A947-70E740481C1C}">
                <a14:useLocalDpi xmlns:a14="http://schemas.microsoft.com/office/drawing/2010/main" val="0"/>
              </a:ext>
            </a:extLst>
          </a:blip>
          <a:srcRect r="1153"/>
          <a:stretch/>
        </p:blipFill>
        <p:spPr>
          <a:xfrm>
            <a:off x="7708900" y="3167894"/>
            <a:ext cx="914400" cy="1297940"/>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We Can Help…</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5972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592282"/>
            <a:ext cx="7175500" cy="3970318"/>
          </a:xfrm>
          <a:prstGeom prst="rect">
            <a:avLst/>
          </a:prstGeom>
          <a:noFill/>
        </p:spPr>
        <p:txBody>
          <a:bodyPr wrap="square" rtlCol="0">
            <a:spAutoFit/>
          </a:bodyPr>
          <a:lstStyle/>
          <a:p>
            <a:pPr marL="285750" lvl="0" indent="-285750">
              <a:buFont typeface="Arial" pitchFamily="34" charset="0"/>
              <a:buChar char="•"/>
            </a:pPr>
            <a:r>
              <a:rPr lang="en-US" dirty="0">
                <a:solidFill>
                  <a:schemeClr val="bg1"/>
                </a:solidFill>
              </a:rPr>
              <a:t>Set up senior companion “buddy” programs</a:t>
            </a:r>
          </a:p>
          <a:p>
            <a:pPr marL="285750" lvl="0" indent="-285750">
              <a:buFont typeface="Arial" pitchFamily="34" charset="0"/>
              <a:buChar char="•"/>
            </a:pPr>
            <a:r>
              <a:rPr lang="en-US" dirty="0">
                <a:solidFill>
                  <a:schemeClr val="bg1"/>
                </a:solidFill>
              </a:rPr>
              <a:t>Connect with grief and loss counselors</a:t>
            </a:r>
          </a:p>
          <a:p>
            <a:pPr marL="285750" lvl="0" indent="-285750">
              <a:buFont typeface="Arial" pitchFamily="34" charset="0"/>
              <a:buChar char="•"/>
            </a:pPr>
            <a:r>
              <a:rPr lang="en-US" dirty="0">
                <a:solidFill>
                  <a:schemeClr val="bg1"/>
                </a:solidFill>
              </a:rPr>
              <a:t>Provide mediation assistance </a:t>
            </a:r>
          </a:p>
          <a:p>
            <a:r>
              <a:rPr lang="en-US" b="1" dirty="0">
                <a:solidFill>
                  <a:schemeClr val="bg1"/>
                </a:solidFill>
              </a:rPr>
              <a:t>Homemaker Assistance: </a:t>
            </a:r>
            <a:endParaRPr lang="en-US" dirty="0">
              <a:solidFill>
                <a:schemeClr val="bg1"/>
              </a:solidFill>
            </a:endParaRPr>
          </a:p>
          <a:p>
            <a:pPr marL="285750" lvl="0" indent="-285750">
              <a:buFont typeface="Arial" pitchFamily="34" charset="0"/>
              <a:buChar char="•"/>
            </a:pPr>
            <a:r>
              <a:rPr lang="en-US" dirty="0">
                <a:solidFill>
                  <a:schemeClr val="bg1"/>
                </a:solidFill>
              </a:rPr>
              <a:t>Assist in finding and arranging homemaker services</a:t>
            </a:r>
          </a:p>
          <a:p>
            <a:pPr marL="285750" lvl="0" indent="-285750">
              <a:buFont typeface="Arial" pitchFamily="34" charset="0"/>
              <a:buChar char="•"/>
            </a:pPr>
            <a:r>
              <a:rPr lang="en-US" dirty="0">
                <a:solidFill>
                  <a:schemeClr val="bg1"/>
                </a:solidFill>
              </a:rPr>
              <a:t>Arrange for grocery shopping services</a:t>
            </a:r>
          </a:p>
          <a:p>
            <a:pPr marL="285750" lvl="0" indent="-285750">
              <a:buFont typeface="Arial" pitchFamily="34" charset="0"/>
              <a:buChar char="•"/>
            </a:pPr>
            <a:r>
              <a:rPr lang="en-US" dirty="0">
                <a:solidFill>
                  <a:schemeClr val="bg1"/>
                </a:solidFill>
              </a:rPr>
              <a:t>Arrange for Meals-on-Wheels</a:t>
            </a:r>
          </a:p>
          <a:p>
            <a:pPr marL="285750" lvl="0" indent="-285750">
              <a:buFont typeface="Arial" pitchFamily="34" charset="0"/>
              <a:buChar char="•"/>
            </a:pPr>
            <a:r>
              <a:rPr lang="en-US" dirty="0">
                <a:solidFill>
                  <a:schemeClr val="bg1"/>
                </a:solidFill>
              </a:rPr>
              <a:t>Arrange for transportation for shopping and other needs</a:t>
            </a:r>
          </a:p>
          <a:p>
            <a:r>
              <a:rPr lang="en-US" b="1" dirty="0">
                <a:solidFill>
                  <a:schemeClr val="bg1"/>
                </a:solidFill>
              </a:rPr>
              <a:t>Legal Issues:</a:t>
            </a:r>
            <a:endParaRPr lang="en-US" dirty="0">
              <a:solidFill>
                <a:schemeClr val="bg1"/>
              </a:solidFill>
            </a:endParaRPr>
          </a:p>
          <a:p>
            <a:pPr marL="285750" lvl="0" indent="-285750">
              <a:buFont typeface="Arial" pitchFamily="34" charset="0"/>
              <a:buChar char="•"/>
            </a:pPr>
            <a:r>
              <a:rPr lang="en-US" dirty="0">
                <a:solidFill>
                  <a:schemeClr val="bg1"/>
                </a:solidFill>
              </a:rPr>
              <a:t>Assist in completing forms or obtaining necessary information regarding living wills or advance directives</a:t>
            </a:r>
          </a:p>
          <a:p>
            <a:pPr marL="285750" lvl="0" indent="-285750">
              <a:buFont typeface="Arial" pitchFamily="34" charset="0"/>
              <a:buChar char="•"/>
            </a:pPr>
            <a:r>
              <a:rPr lang="en-US" dirty="0">
                <a:solidFill>
                  <a:schemeClr val="bg1"/>
                </a:solidFill>
              </a:rPr>
              <a:t>Assist in reviewing social security earnings statements</a:t>
            </a:r>
          </a:p>
          <a:p>
            <a:pPr marL="285750" lvl="0" indent="-285750">
              <a:buFont typeface="Arial" pitchFamily="34" charset="0"/>
              <a:buChar char="•"/>
            </a:pPr>
            <a:r>
              <a:rPr lang="en-US" dirty="0">
                <a:solidFill>
                  <a:schemeClr val="bg1"/>
                </a:solidFill>
              </a:rPr>
              <a:t>Assist in reviewing death of a survivor’s benefits or making funeral arrangements for a loved one</a:t>
            </a:r>
          </a:p>
        </p:txBody>
      </p:sp>
      <p:pic>
        <p:nvPicPr>
          <p:cNvPr id="11" name="Placeholder"/>
          <p:cNvPicPr/>
          <p:nvPr/>
        </p:nvPicPr>
        <p:blipFill>
          <a:blip r:embed="rId3">
            <a:extLst>
              <a:ext uri="{28A0092B-C50C-407E-A947-70E740481C1C}">
                <a14:useLocalDpi xmlns:a14="http://schemas.microsoft.com/office/drawing/2010/main" val="0"/>
              </a:ext>
            </a:extLst>
          </a:blip>
          <a:stretch>
            <a:fillRect/>
          </a:stretch>
        </p:blipFill>
        <p:spPr>
          <a:xfrm>
            <a:off x="5634037" y="1592282"/>
            <a:ext cx="1376363" cy="101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laceholder"/>
          <p:cNvPicPr/>
          <p:nvPr/>
        </p:nvPicPr>
        <p:blipFill>
          <a:blip r:embed="rId4">
            <a:extLst>
              <a:ext uri="{28A0092B-C50C-407E-A947-70E740481C1C}">
                <a14:useLocalDpi xmlns:a14="http://schemas.microsoft.com/office/drawing/2010/main" val="0"/>
              </a:ext>
            </a:extLst>
          </a:blip>
          <a:stretch>
            <a:fillRect/>
          </a:stretch>
        </p:blipFill>
        <p:spPr>
          <a:xfrm>
            <a:off x="7086600" y="2209800"/>
            <a:ext cx="1528763" cy="1164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We Can Help…</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37159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6"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8465" y="1110734"/>
            <a:ext cx="268573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Case Management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609600" y="2133600"/>
            <a:ext cx="7848600" cy="2031325"/>
          </a:xfrm>
          <a:prstGeom prst="rect">
            <a:avLst/>
          </a:prstGeom>
          <a:noFill/>
        </p:spPr>
        <p:txBody>
          <a:bodyPr wrap="square" rtlCol="0">
            <a:spAutoFit/>
          </a:bodyPr>
          <a:lstStyle/>
          <a:p>
            <a:pPr algn="just"/>
            <a:r>
              <a:rPr lang="en-US" dirty="0" smtClean="0">
                <a:solidFill>
                  <a:schemeClr val="bg1"/>
                </a:solidFill>
              </a:rPr>
              <a:t>The SC and the resident are introduced to each other for the first time.  Residents usually provide basic demographic information.  The SC listens, observes, notes and evaluates any particular need or present situation that could signify future service needs of the resident.  For example, the SC may need to pay close attention to the resident’s capability to perform the  </a:t>
            </a:r>
            <a:r>
              <a:rPr lang="en-US" i="1" dirty="0" smtClean="0">
                <a:solidFill>
                  <a:schemeClr val="bg1"/>
                </a:solidFill>
              </a:rPr>
              <a:t>activities of daily living</a:t>
            </a:r>
            <a:r>
              <a:rPr lang="en-US" dirty="0" smtClean="0">
                <a:solidFill>
                  <a:schemeClr val="bg1"/>
                </a:solidFill>
              </a:rPr>
              <a:t> (ADLs).   The SC may conclude that a plan for a range of supportive services is needed to adequately assist the resident in performing their ADLs.</a:t>
            </a:r>
            <a:endParaRPr lang="en-US" dirty="0">
              <a:solidFill>
                <a:schemeClr val="bg1"/>
              </a:solidFill>
            </a:endParaRPr>
          </a:p>
        </p:txBody>
      </p:sp>
      <p:pic>
        <p:nvPicPr>
          <p:cNvPr id="3074" name="Picture 2" descr="C:\Users\PHI_GAG\Desktop\Your Service Coordinator\customer-service-solutions.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15559" y="4038600"/>
            <a:ext cx="1888025" cy="1882584"/>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7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6"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8465" y="1110734"/>
            <a:ext cx="268573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Case Management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609600" y="1676400"/>
            <a:ext cx="7924800" cy="3754874"/>
          </a:xfrm>
          <a:prstGeom prst="rect">
            <a:avLst/>
          </a:prstGeom>
          <a:noFill/>
        </p:spPr>
        <p:txBody>
          <a:bodyPr wrap="square" rtlCol="0">
            <a:spAutoFit/>
          </a:bodyPr>
          <a:lstStyle/>
          <a:p>
            <a:pPr algn="just"/>
            <a:r>
              <a:rPr lang="en-US" sz="1700" dirty="0" smtClean="0">
                <a:solidFill>
                  <a:schemeClr val="bg1"/>
                </a:solidFill>
              </a:rPr>
              <a:t>A service management plan may be developed when a resident brings a presenting need, problem, or situation and requests service from the coordinator.  A service management plan may also be needed when the resident is referred by the property manager or other appropriate referral source.  The plan should contain:</a:t>
            </a:r>
          </a:p>
          <a:p>
            <a:pPr marL="285750" indent="-285750" algn="just">
              <a:buFont typeface="Arial" pitchFamily="34" charset="0"/>
              <a:buChar char="•"/>
            </a:pPr>
            <a:r>
              <a:rPr lang="en-US" sz="1700" dirty="0" smtClean="0">
                <a:solidFill>
                  <a:schemeClr val="bg1"/>
                </a:solidFill>
              </a:rPr>
              <a:t>Referral source and reason for referral to the SC</a:t>
            </a:r>
          </a:p>
          <a:p>
            <a:pPr marL="285750" indent="-285750" algn="just">
              <a:buFont typeface="Arial" pitchFamily="34" charset="0"/>
              <a:buChar char="•"/>
            </a:pPr>
            <a:r>
              <a:rPr lang="en-US" sz="1700" dirty="0" smtClean="0">
                <a:solidFill>
                  <a:schemeClr val="bg1"/>
                </a:solidFill>
              </a:rPr>
              <a:t>Resident’s present need/situation or problem is stated.  Assessment of presenting need, its level of complexity and the services needed or required to meet needs or resolve problems outlined.</a:t>
            </a:r>
          </a:p>
          <a:p>
            <a:pPr marL="285750" indent="-285750" algn="just">
              <a:buFont typeface="Arial" pitchFamily="34" charset="0"/>
              <a:buChar char="•"/>
            </a:pPr>
            <a:r>
              <a:rPr lang="en-US" sz="1700" dirty="0" smtClean="0">
                <a:solidFill>
                  <a:schemeClr val="bg1"/>
                </a:solidFill>
              </a:rPr>
              <a:t>The goals of the needed service and the specific referral process to the service provider(s) are stated.</a:t>
            </a:r>
          </a:p>
          <a:p>
            <a:pPr marL="285750" indent="-285750" algn="just">
              <a:buFont typeface="Arial" pitchFamily="34" charset="0"/>
              <a:buChar char="•"/>
            </a:pPr>
            <a:r>
              <a:rPr lang="en-US" sz="1700" dirty="0" smtClean="0">
                <a:solidFill>
                  <a:schemeClr val="bg1"/>
                </a:solidFill>
              </a:rPr>
              <a:t>The progress notes indicate follow up and monitoring of the services and their schedules of delivery noted in a timely manner.</a:t>
            </a:r>
          </a:p>
          <a:p>
            <a:pPr marL="285750" indent="-285750" algn="just">
              <a:buFont typeface="Arial" pitchFamily="34" charset="0"/>
              <a:buChar char="•"/>
            </a:pPr>
            <a:r>
              <a:rPr lang="en-US" sz="1700" dirty="0" smtClean="0">
                <a:solidFill>
                  <a:schemeClr val="bg1"/>
                </a:solidFill>
              </a:rPr>
              <a:t>Results of the service(s) provided to the residents are described.  Feedback to management or other appropriate referral source is made as appropriate.</a:t>
            </a:r>
            <a:endParaRPr lang="en-US" sz="1700" dirty="0">
              <a:solidFill>
                <a:schemeClr val="bg1"/>
              </a:solidFill>
            </a:endParaRPr>
          </a:p>
        </p:txBody>
      </p:sp>
    </p:spTree>
    <p:extLst>
      <p:ext uri="{BB962C8B-B14F-4D97-AF65-F5344CB8AC3E}">
        <p14:creationId xmlns:p14="http://schemas.microsoft.com/office/powerpoint/2010/main" val="407267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7"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1676400"/>
            <a:ext cx="7924800" cy="3693319"/>
          </a:xfrm>
          <a:prstGeom prst="rect">
            <a:avLst/>
          </a:prstGeom>
          <a:noFill/>
        </p:spPr>
        <p:txBody>
          <a:bodyPr wrap="square" rtlCol="0">
            <a:spAutoFit/>
          </a:bodyPr>
          <a:lstStyle/>
          <a:p>
            <a:pPr algn="just"/>
            <a:r>
              <a:rPr lang="en-US" dirty="0">
                <a:solidFill>
                  <a:schemeClr val="bg1"/>
                </a:solidFill>
              </a:rPr>
              <a:t>W</a:t>
            </a:r>
            <a:r>
              <a:rPr lang="en-US" dirty="0" smtClean="0">
                <a:solidFill>
                  <a:schemeClr val="bg1"/>
                </a:solidFill>
              </a:rPr>
              <a:t>hen needed, the case management process steps include the appropriate compliances and forms that insure confidentiality, release of necessary information, reports of abuse, exploitation and fraud, and other compliance areas that may be legally required by the state or as policies of the management company.</a:t>
            </a:r>
          </a:p>
          <a:p>
            <a:pPr algn="just"/>
            <a:endParaRPr lang="en-US" dirty="0">
              <a:solidFill>
                <a:schemeClr val="bg1"/>
              </a:solidFill>
            </a:endParaRPr>
          </a:p>
          <a:p>
            <a:pPr algn="just"/>
            <a:r>
              <a:rPr lang="en-US" b="1" dirty="0" smtClean="0">
                <a:solidFill>
                  <a:schemeClr val="bg1"/>
                </a:solidFill>
              </a:rPr>
              <a:t>Summary</a:t>
            </a:r>
          </a:p>
          <a:p>
            <a:pPr algn="just"/>
            <a:endParaRPr lang="en-US" b="1" dirty="0" smtClean="0">
              <a:solidFill>
                <a:schemeClr val="bg1"/>
              </a:solidFill>
            </a:endParaRPr>
          </a:p>
          <a:p>
            <a:pPr algn="just"/>
            <a:r>
              <a:rPr lang="en-US" dirty="0" smtClean="0">
                <a:solidFill>
                  <a:schemeClr val="bg1"/>
                </a:solidFill>
              </a:rPr>
              <a:t>In sum, individual residents of a facility often require a specific plan of service to meet their needs.  To accomplish this end, SCs use a general case management model that emphasizes the development of a service management plan in which intake, assessment, plan of referral and linking to a specific service or network of services are presented.</a:t>
            </a:r>
          </a:p>
          <a:p>
            <a:pPr algn="r"/>
            <a:r>
              <a:rPr lang="en-US" i="1" dirty="0">
                <a:solidFill>
                  <a:schemeClr val="bg1"/>
                </a:solidFill>
              </a:rPr>
              <a:t>American Association of Service Coordinators (AASC)</a:t>
            </a:r>
          </a:p>
        </p:txBody>
      </p:sp>
      <p:sp>
        <p:nvSpPr>
          <p:cNvPr id="9" name="TextBox 8"/>
          <p:cNvSpPr txBox="1"/>
          <p:nvPr/>
        </p:nvSpPr>
        <p:spPr>
          <a:xfrm>
            <a:off x="438465" y="1110734"/>
            <a:ext cx="268573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Case Management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08874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465" y="1110734"/>
            <a:ext cx="268573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Case Management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2" name="Picture 2" descr="C:\Users\PHI_GAG\Desktop\Your Service Coordinator\int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603" y="1904999"/>
            <a:ext cx="2397718" cy="3103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PHI_GAG\Desktop\Your Service Coordinator\assess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003" y="1932801"/>
            <a:ext cx="2348397"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C:\Users\PHI_GAG\Desktop\Your Service Coordinator\enroll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668" y="1905000"/>
            <a:ext cx="2392442" cy="3103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1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465" y="1110734"/>
            <a:ext cx="268573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Case Management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3" name="Picture 3" descr="C:\Users\PHI_GAG\Desktop\Your Service Coordinator\rele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05000"/>
            <a:ext cx="2286000" cy="2959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5" name="Picture 5" descr="C:\Users\PHI_GAG\Desktop\Your Service Coordinator\confidential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038" y="1905000"/>
            <a:ext cx="2286000" cy="2969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HI_GAG\Desktop\Your Service Coordinator\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69038"/>
            <a:ext cx="2009775" cy="15053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465" y="1110734"/>
            <a:ext cx="2883675"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Self-Determination</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438465" y="1676400"/>
            <a:ext cx="8248335" cy="3539430"/>
          </a:xfrm>
          <a:prstGeom prst="rect">
            <a:avLst/>
          </a:prstGeom>
          <a:noFill/>
        </p:spPr>
        <p:txBody>
          <a:bodyPr wrap="square" rtlCol="0">
            <a:spAutoFit/>
          </a:bodyPr>
          <a:lstStyle/>
          <a:p>
            <a:pPr algn="just"/>
            <a:r>
              <a:rPr lang="en-US" sz="1600" dirty="0" smtClean="0">
                <a:solidFill>
                  <a:schemeClr val="bg1"/>
                </a:solidFill>
              </a:rPr>
              <a:t>The </a:t>
            </a:r>
            <a:r>
              <a:rPr lang="en-US" sz="1600" dirty="0">
                <a:solidFill>
                  <a:schemeClr val="bg1"/>
                </a:solidFill>
              </a:rPr>
              <a:t>SC shall work in tandem with residents to empower them to </a:t>
            </a:r>
            <a:r>
              <a:rPr lang="en-US" sz="1600" dirty="0" smtClean="0">
                <a:solidFill>
                  <a:schemeClr val="bg1"/>
                </a:solidFill>
              </a:rPr>
              <a:t>utilize </a:t>
            </a:r>
            <a:r>
              <a:rPr lang="en-US" sz="1600" dirty="0">
                <a:solidFill>
                  <a:schemeClr val="bg1"/>
                </a:solidFill>
              </a:rPr>
              <a:t>their </a:t>
            </a:r>
            <a:r>
              <a:rPr lang="en-US" sz="1600" dirty="0" smtClean="0">
                <a:solidFill>
                  <a:schemeClr val="bg1"/>
                </a:solidFill>
              </a:rPr>
              <a:t>own abilities </a:t>
            </a:r>
            <a:r>
              <a:rPr lang="en-US" sz="1600" dirty="0">
                <a:solidFill>
                  <a:schemeClr val="bg1"/>
                </a:solidFill>
              </a:rPr>
              <a:t>and provide them with choices to </a:t>
            </a:r>
            <a:r>
              <a:rPr lang="en-US" sz="1600" dirty="0" smtClean="0">
                <a:solidFill>
                  <a:schemeClr val="bg1"/>
                </a:solidFill>
              </a:rPr>
              <a:t>make decisions </a:t>
            </a:r>
            <a:r>
              <a:rPr lang="en-US" sz="1600" dirty="0">
                <a:solidFill>
                  <a:schemeClr val="bg1"/>
                </a:solidFill>
              </a:rPr>
              <a:t>regarding the services they receive. The SC shall </a:t>
            </a:r>
            <a:r>
              <a:rPr lang="en-US" sz="1600" dirty="0" smtClean="0">
                <a:solidFill>
                  <a:schemeClr val="bg1"/>
                </a:solidFill>
              </a:rPr>
              <a:t>ensure that </a:t>
            </a:r>
            <a:r>
              <a:rPr lang="en-US" sz="1600" dirty="0">
                <a:solidFill>
                  <a:schemeClr val="bg1"/>
                </a:solidFill>
              </a:rPr>
              <a:t>residents are involved in the linkage and/or </a:t>
            </a:r>
            <a:r>
              <a:rPr lang="en-US" sz="1600" dirty="0" smtClean="0">
                <a:solidFill>
                  <a:schemeClr val="bg1"/>
                </a:solidFill>
              </a:rPr>
              <a:t>coordination of </a:t>
            </a:r>
            <a:r>
              <a:rPr lang="en-US" sz="1600" dirty="0">
                <a:solidFill>
                  <a:schemeClr val="bg1"/>
                </a:solidFill>
              </a:rPr>
              <a:t>their services and will respect and promote their right of </a:t>
            </a:r>
            <a:r>
              <a:rPr lang="en-US" sz="1600" dirty="0" smtClean="0">
                <a:solidFill>
                  <a:schemeClr val="bg1"/>
                </a:solidFill>
              </a:rPr>
              <a:t>self-determination.  </a:t>
            </a:r>
            <a:r>
              <a:rPr lang="en-US" sz="1600" dirty="0">
                <a:solidFill>
                  <a:schemeClr val="bg1"/>
                </a:solidFill>
              </a:rPr>
              <a:t>SCs will assist residents in their efforts to </a:t>
            </a:r>
            <a:r>
              <a:rPr lang="en-US" sz="1600" dirty="0" smtClean="0">
                <a:solidFill>
                  <a:schemeClr val="bg1"/>
                </a:solidFill>
              </a:rPr>
              <a:t>identify and </a:t>
            </a:r>
            <a:r>
              <a:rPr lang="en-US" sz="1600" dirty="0">
                <a:solidFill>
                  <a:schemeClr val="bg1"/>
                </a:solidFill>
              </a:rPr>
              <a:t>clarify their goals and shall not impose their opinions </a:t>
            </a:r>
            <a:r>
              <a:rPr lang="en-US" sz="1600" dirty="0" smtClean="0">
                <a:solidFill>
                  <a:schemeClr val="bg1"/>
                </a:solidFill>
              </a:rPr>
              <a:t>or preferences </a:t>
            </a:r>
            <a:r>
              <a:rPr lang="en-US" sz="1600" dirty="0">
                <a:solidFill>
                  <a:schemeClr val="bg1"/>
                </a:solidFill>
              </a:rPr>
              <a:t>on a resident. </a:t>
            </a:r>
            <a:endParaRPr lang="en-US" sz="1600" dirty="0" smtClean="0">
              <a:solidFill>
                <a:schemeClr val="bg1"/>
              </a:solidFill>
            </a:endParaRPr>
          </a:p>
          <a:p>
            <a:pPr algn="just"/>
            <a:r>
              <a:rPr lang="en-US" sz="1600" dirty="0" smtClean="0">
                <a:solidFill>
                  <a:schemeClr val="bg1"/>
                </a:solidFill>
              </a:rPr>
              <a:t> </a:t>
            </a:r>
            <a:endParaRPr lang="en-US" sz="1600" dirty="0">
              <a:solidFill>
                <a:schemeClr val="bg1"/>
              </a:solidFill>
            </a:endParaRPr>
          </a:p>
          <a:p>
            <a:pPr algn="just"/>
            <a:r>
              <a:rPr lang="en-US" sz="1600" dirty="0">
                <a:solidFill>
                  <a:schemeClr val="bg1"/>
                </a:solidFill>
              </a:rPr>
              <a:t>In issues involving a resident’s right to freedom of choice </a:t>
            </a:r>
            <a:r>
              <a:rPr lang="en-US" sz="1600" dirty="0" smtClean="0">
                <a:solidFill>
                  <a:schemeClr val="bg1"/>
                </a:solidFill>
              </a:rPr>
              <a:t>over personal </a:t>
            </a:r>
            <a:r>
              <a:rPr lang="en-US" sz="1600" dirty="0">
                <a:solidFill>
                  <a:schemeClr val="bg1"/>
                </a:solidFill>
              </a:rPr>
              <a:t>safety, </a:t>
            </a:r>
            <a:r>
              <a:rPr lang="en-US" sz="1600" dirty="0" smtClean="0">
                <a:solidFill>
                  <a:schemeClr val="bg1"/>
                </a:solidFill>
              </a:rPr>
              <a:t>the resident </a:t>
            </a:r>
            <a:r>
              <a:rPr lang="en-US" sz="1600" dirty="0">
                <a:solidFill>
                  <a:schemeClr val="bg1"/>
                </a:solidFill>
              </a:rPr>
              <a:t>has a right to choose to live at risk </a:t>
            </a:r>
            <a:r>
              <a:rPr lang="en-US" sz="1600" dirty="0" smtClean="0">
                <a:solidFill>
                  <a:schemeClr val="bg1"/>
                </a:solidFill>
              </a:rPr>
              <a:t>of harm </a:t>
            </a:r>
            <a:r>
              <a:rPr lang="en-US" sz="1600" dirty="0">
                <a:solidFill>
                  <a:schemeClr val="bg1"/>
                </a:solidFill>
              </a:rPr>
              <a:t>or leave needs unmet, providing he/she is capable </a:t>
            </a:r>
            <a:r>
              <a:rPr lang="en-US" sz="1600" dirty="0" smtClean="0">
                <a:solidFill>
                  <a:schemeClr val="bg1"/>
                </a:solidFill>
              </a:rPr>
              <a:t>of making </a:t>
            </a:r>
            <a:r>
              <a:rPr lang="en-US" sz="1600" dirty="0">
                <a:solidFill>
                  <a:schemeClr val="bg1"/>
                </a:solidFill>
              </a:rPr>
              <a:t>that choice, harms no one, and commits no crime. All </a:t>
            </a:r>
            <a:r>
              <a:rPr lang="en-US" sz="1600" dirty="0" smtClean="0">
                <a:solidFill>
                  <a:schemeClr val="bg1"/>
                </a:solidFill>
              </a:rPr>
              <a:t>residents </a:t>
            </a:r>
            <a:r>
              <a:rPr lang="en-US" sz="1600" dirty="0">
                <a:solidFill>
                  <a:schemeClr val="bg1"/>
                </a:solidFill>
              </a:rPr>
              <a:t>have a right to choose their own life-style, as long </a:t>
            </a:r>
            <a:r>
              <a:rPr lang="en-US" sz="1600" dirty="0" smtClean="0">
                <a:solidFill>
                  <a:schemeClr val="bg1"/>
                </a:solidFill>
              </a:rPr>
              <a:t>as there </a:t>
            </a:r>
            <a:r>
              <a:rPr lang="en-US" sz="1600" dirty="0">
                <a:solidFill>
                  <a:schemeClr val="bg1"/>
                </a:solidFill>
              </a:rPr>
              <a:t>are no lease violations and they are fulfilling </a:t>
            </a:r>
            <a:r>
              <a:rPr lang="en-US" sz="1600" dirty="0" smtClean="0">
                <a:solidFill>
                  <a:schemeClr val="bg1"/>
                </a:solidFill>
              </a:rPr>
              <a:t>their obligations </a:t>
            </a:r>
            <a:r>
              <a:rPr lang="en-US" sz="1600" dirty="0">
                <a:solidFill>
                  <a:schemeClr val="bg1"/>
                </a:solidFill>
              </a:rPr>
              <a:t>of tenancy. In instances where the SC’s or resident’s </a:t>
            </a:r>
            <a:r>
              <a:rPr lang="en-US" sz="1600" dirty="0" smtClean="0">
                <a:solidFill>
                  <a:schemeClr val="bg1"/>
                </a:solidFill>
              </a:rPr>
              <a:t> safety </a:t>
            </a:r>
            <a:r>
              <a:rPr lang="en-US" sz="1600" dirty="0">
                <a:solidFill>
                  <a:schemeClr val="bg1"/>
                </a:solidFill>
              </a:rPr>
              <a:t>and/or well being is threatened, the SC may need to take </a:t>
            </a:r>
            <a:r>
              <a:rPr lang="en-US" sz="1600" dirty="0" smtClean="0">
                <a:solidFill>
                  <a:schemeClr val="bg1"/>
                </a:solidFill>
              </a:rPr>
              <a:t>action </a:t>
            </a:r>
            <a:r>
              <a:rPr lang="en-US" sz="1600" dirty="0">
                <a:solidFill>
                  <a:schemeClr val="bg1"/>
                </a:solidFill>
              </a:rPr>
              <a:t>to make linkages to services that may limit the </a:t>
            </a:r>
            <a:r>
              <a:rPr lang="en-US" sz="1600" dirty="0" smtClean="0">
                <a:solidFill>
                  <a:schemeClr val="bg1"/>
                </a:solidFill>
              </a:rPr>
              <a:t>resident’s right </a:t>
            </a:r>
            <a:r>
              <a:rPr lang="en-US" sz="1600" dirty="0">
                <a:solidFill>
                  <a:schemeClr val="bg1"/>
                </a:solidFill>
              </a:rPr>
              <a:t>to self </a:t>
            </a:r>
            <a:r>
              <a:rPr lang="en-US" sz="1600" dirty="0" smtClean="0">
                <a:solidFill>
                  <a:schemeClr val="bg1"/>
                </a:solidFill>
              </a:rPr>
              <a:t>determination.  It </a:t>
            </a:r>
            <a:r>
              <a:rPr lang="en-US" sz="1600" dirty="0">
                <a:solidFill>
                  <a:schemeClr val="bg1"/>
                </a:solidFill>
              </a:rPr>
              <a:t>must be noted that the resident has the right to refuse </a:t>
            </a:r>
            <a:r>
              <a:rPr lang="en-US" sz="1600" dirty="0" smtClean="0">
                <a:solidFill>
                  <a:schemeClr val="bg1"/>
                </a:solidFill>
              </a:rPr>
              <a:t>the services </a:t>
            </a:r>
            <a:r>
              <a:rPr lang="en-US" sz="1600" dirty="0">
                <a:solidFill>
                  <a:schemeClr val="bg1"/>
                </a:solidFill>
              </a:rPr>
              <a:t>of the service coordinator or the service coordination </a:t>
            </a:r>
            <a:r>
              <a:rPr lang="en-US" sz="1600" dirty="0" smtClean="0">
                <a:solidFill>
                  <a:schemeClr val="bg1"/>
                </a:solidFill>
              </a:rPr>
              <a:t>program </a:t>
            </a:r>
            <a:r>
              <a:rPr lang="en-US" sz="1600" dirty="0">
                <a:solidFill>
                  <a:schemeClr val="bg1"/>
                </a:solidFill>
              </a:rPr>
              <a:t>if they so choose.</a:t>
            </a:r>
          </a:p>
        </p:txBody>
      </p:sp>
    </p:spTree>
    <p:extLst>
      <p:ext uri="{BB962C8B-B14F-4D97-AF65-F5344CB8AC3E}">
        <p14:creationId xmlns:p14="http://schemas.microsoft.com/office/powerpoint/2010/main" val="188678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465" y="1110734"/>
            <a:ext cx="6023316"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Communication with Management/Owner</a:t>
            </a:r>
          </a:p>
        </p:txBody>
      </p:sp>
      <p:sp>
        <p:nvSpPr>
          <p:cNvPr id="2" name="TextBox 1"/>
          <p:cNvSpPr txBox="1"/>
          <p:nvPr/>
        </p:nvSpPr>
        <p:spPr>
          <a:xfrm>
            <a:off x="438465" y="1755762"/>
            <a:ext cx="8248335" cy="3785652"/>
          </a:xfrm>
          <a:prstGeom prst="rect">
            <a:avLst/>
          </a:prstGeom>
          <a:noFill/>
        </p:spPr>
        <p:txBody>
          <a:bodyPr wrap="square" rtlCol="0">
            <a:spAutoFit/>
          </a:bodyPr>
          <a:lstStyle/>
          <a:p>
            <a:pPr algn="just"/>
            <a:r>
              <a:rPr lang="en-US" sz="1600" dirty="0" smtClean="0">
                <a:solidFill>
                  <a:schemeClr val="bg1"/>
                </a:solidFill>
              </a:rPr>
              <a:t>The </a:t>
            </a:r>
            <a:r>
              <a:rPr lang="en-US" sz="1600" dirty="0">
                <a:solidFill>
                  <a:schemeClr val="bg1"/>
                </a:solidFill>
              </a:rPr>
              <a:t>SC is obligated to communicate information to </a:t>
            </a:r>
            <a:r>
              <a:rPr lang="en-US" sz="1600" dirty="0" smtClean="0">
                <a:solidFill>
                  <a:schemeClr val="bg1"/>
                </a:solidFill>
              </a:rPr>
              <a:t>management </a:t>
            </a:r>
            <a:r>
              <a:rPr lang="en-US" sz="1600" dirty="0">
                <a:solidFill>
                  <a:schemeClr val="bg1"/>
                </a:solidFill>
              </a:rPr>
              <a:t>staff regarding the following: </a:t>
            </a:r>
          </a:p>
          <a:p>
            <a:pPr marL="285750" indent="-285750" algn="just">
              <a:buFont typeface="Arial" pitchFamily="34" charset="0"/>
              <a:buChar char="•"/>
            </a:pPr>
            <a:r>
              <a:rPr lang="en-US" sz="1600" dirty="0" smtClean="0">
                <a:solidFill>
                  <a:schemeClr val="bg1"/>
                </a:solidFill>
              </a:rPr>
              <a:t>the </a:t>
            </a:r>
            <a:r>
              <a:rPr lang="en-US" sz="1600" dirty="0">
                <a:solidFill>
                  <a:schemeClr val="bg1"/>
                </a:solidFill>
              </a:rPr>
              <a:t>service coordinator job description/job </a:t>
            </a:r>
            <a:r>
              <a:rPr lang="en-US" sz="1600" dirty="0" smtClean="0">
                <a:solidFill>
                  <a:schemeClr val="bg1"/>
                </a:solidFill>
              </a:rPr>
              <a:t>duties;</a:t>
            </a:r>
          </a:p>
          <a:p>
            <a:pPr marL="285750" indent="-285750" algn="just">
              <a:buFont typeface="Arial" pitchFamily="34" charset="0"/>
              <a:buChar char="•"/>
            </a:pPr>
            <a:r>
              <a:rPr lang="en-US" sz="1600" dirty="0" smtClean="0">
                <a:solidFill>
                  <a:schemeClr val="bg1"/>
                </a:solidFill>
              </a:rPr>
              <a:t>the </a:t>
            </a:r>
            <a:r>
              <a:rPr lang="en-US" sz="1600" dirty="0">
                <a:solidFill>
                  <a:schemeClr val="bg1"/>
                </a:solidFill>
              </a:rPr>
              <a:t>service coordinator role at the property; </a:t>
            </a: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SC </a:t>
            </a:r>
            <a:r>
              <a:rPr lang="en-US" sz="1600" dirty="0">
                <a:solidFill>
                  <a:schemeClr val="bg1"/>
                </a:solidFill>
              </a:rPr>
              <a:t>obligations as a mandated </a:t>
            </a:r>
            <a:r>
              <a:rPr lang="en-US" sz="1600" dirty="0" smtClean="0">
                <a:solidFill>
                  <a:schemeClr val="bg1"/>
                </a:solidFill>
              </a:rPr>
              <a:t>reporter;</a:t>
            </a:r>
          </a:p>
          <a:p>
            <a:pPr marL="285750" indent="-285750" algn="just">
              <a:buFont typeface="Arial" pitchFamily="34" charset="0"/>
              <a:buChar char="•"/>
            </a:pPr>
            <a:r>
              <a:rPr lang="en-US" sz="1600" dirty="0" smtClean="0">
                <a:solidFill>
                  <a:schemeClr val="bg1"/>
                </a:solidFill>
              </a:rPr>
              <a:t>requirements </a:t>
            </a:r>
            <a:r>
              <a:rPr lang="en-US" sz="1600" dirty="0">
                <a:solidFill>
                  <a:schemeClr val="bg1"/>
                </a:solidFill>
              </a:rPr>
              <a:t>of the HUD service coordinator program </a:t>
            </a:r>
          </a:p>
          <a:p>
            <a:pPr algn="just"/>
            <a:r>
              <a:rPr lang="en-US" sz="1600" dirty="0">
                <a:solidFill>
                  <a:schemeClr val="bg1"/>
                </a:solidFill>
              </a:rPr>
              <a:t>     and other important information related to the role </a:t>
            </a:r>
            <a:r>
              <a:rPr lang="en-US" sz="1600" dirty="0" smtClean="0">
                <a:solidFill>
                  <a:schemeClr val="bg1"/>
                </a:solidFill>
              </a:rPr>
              <a:t>of </a:t>
            </a:r>
            <a:r>
              <a:rPr lang="en-US" sz="1600" dirty="0">
                <a:solidFill>
                  <a:schemeClr val="bg1"/>
                </a:solidFill>
              </a:rPr>
              <a:t>the SC.   </a:t>
            </a:r>
          </a:p>
          <a:p>
            <a:pPr algn="just"/>
            <a:endParaRPr lang="en-US" sz="1600" dirty="0" smtClean="0">
              <a:solidFill>
                <a:schemeClr val="bg1"/>
              </a:solidFill>
            </a:endParaRPr>
          </a:p>
          <a:p>
            <a:pPr algn="just"/>
            <a:r>
              <a:rPr lang="en-US" sz="1600" dirty="0" smtClean="0">
                <a:solidFill>
                  <a:schemeClr val="bg1"/>
                </a:solidFill>
              </a:rPr>
              <a:t>The </a:t>
            </a:r>
            <a:r>
              <a:rPr lang="en-US" sz="1600" dirty="0">
                <a:solidFill>
                  <a:schemeClr val="bg1"/>
                </a:solidFill>
              </a:rPr>
              <a:t>service coordinator should strive to assure lines of </a:t>
            </a:r>
            <a:r>
              <a:rPr lang="en-US" sz="1600" dirty="0" smtClean="0">
                <a:solidFill>
                  <a:schemeClr val="bg1"/>
                </a:solidFill>
              </a:rPr>
              <a:t>communication </a:t>
            </a:r>
            <a:r>
              <a:rPr lang="en-US" sz="1600" dirty="0">
                <a:solidFill>
                  <a:schemeClr val="bg1"/>
                </a:solidFill>
              </a:rPr>
              <a:t>with  management are timely and appropriate </a:t>
            </a:r>
            <a:r>
              <a:rPr lang="en-US" sz="1600" dirty="0" smtClean="0">
                <a:solidFill>
                  <a:schemeClr val="bg1"/>
                </a:solidFill>
              </a:rPr>
              <a:t>related </a:t>
            </a:r>
            <a:r>
              <a:rPr lang="en-US" sz="1600" dirty="0">
                <a:solidFill>
                  <a:schemeClr val="bg1"/>
                </a:solidFill>
              </a:rPr>
              <a:t>to pertinent resident issues,  educational programming </a:t>
            </a:r>
            <a:r>
              <a:rPr lang="en-US" sz="1600" dirty="0" smtClean="0">
                <a:solidFill>
                  <a:schemeClr val="bg1"/>
                </a:solidFill>
              </a:rPr>
              <a:t>and </a:t>
            </a:r>
            <a:r>
              <a:rPr lang="en-US" sz="1600" dirty="0">
                <a:solidFill>
                  <a:schemeClr val="bg1"/>
                </a:solidFill>
              </a:rPr>
              <a:t>other service issues related to management/ building policy.</a:t>
            </a:r>
          </a:p>
          <a:p>
            <a:pPr algn="just"/>
            <a:endParaRPr lang="en-US" sz="1600" dirty="0" smtClean="0">
              <a:solidFill>
                <a:schemeClr val="bg1"/>
              </a:solidFill>
            </a:endParaRPr>
          </a:p>
          <a:p>
            <a:pPr algn="just"/>
            <a:r>
              <a:rPr lang="en-US" sz="1600" dirty="0" smtClean="0">
                <a:solidFill>
                  <a:schemeClr val="bg1"/>
                </a:solidFill>
              </a:rPr>
              <a:t>The </a:t>
            </a:r>
            <a:r>
              <a:rPr lang="en-US" sz="1600" dirty="0">
                <a:solidFill>
                  <a:schemeClr val="bg1"/>
                </a:solidFill>
              </a:rPr>
              <a:t>Service Coordinator should avoid any personal interest or </a:t>
            </a:r>
            <a:r>
              <a:rPr lang="en-US" sz="1600" dirty="0" smtClean="0">
                <a:solidFill>
                  <a:schemeClr val="bg1"/>
                </a:solidFill>
              </a:rPr>
              <a:t>activity that conflicts </a:t>
            </a:r>
            <a:r>
              <a:rPr lang="en-US" sz="1600" dirty="0">
                <a:solidFill>
                  <a:schemeClr val="bg1"/>
                </a:solidFill>
              </a:rPr>
              <a:t>or interferes with the welfare or </a:t>
            </a:r>
            <a:r>
              <a:rPr lang="en-US" sz="1600" dirty="0" smtClean="0">
                <a:solidFill>
                  <a:schemeClr val="bg1"/>
                </a:solidFill>
              </a:rPr>
              <a:t>best interest </a:t>
            </a:r>
            <a:r>
              <a:rPr lang="en-US" sz="1600" dirty="0">
                <a:solidFill>
                  <a:schemeClr val="bg1"/>
                </a:solidFill>
              </a:rPr>
              <a:t>of his/her residents/ clients</a:t>
            </a:r>
            <a:r>
              <a:rPr lang="en-US" sz="1600" dirty="0" smtClean="0">
                <a:solidFill>
                  <a:schemeClr val="bg1"/>
                </a:solidFill>
              </a:rPr>
              <a:t>.</a:t>
            </a:r>
          </a:p>
          <a:p>
            <a:pPr algn="just"/>
            <a:endParaRPr lang="en-US" sz="1600" dirty="0">
              <a:solidFill>
                <a:schemeClr val="bg1"/>
              </a:solidFill>
            </a:endParaRPr>
          </a:p>
          <a:p>
            <a:pPr algn="r"/>
            <a:r>
              <a:rPr lang="en-US" sz="1600" i="1" dirty="0" smtClean="0">
                <a:solidFill>
                  <a:schemeClr val="bg1"/>
                </a:solidFill>
              </a:rPr>
              <a:t>AASC – SC Professional Code of Ethics</a:t>
            </a:r>
            <a:endParaRPr lang="en-US" sz="1600" i="1" dirty="0">
              <a:solidFill>
                <a:schemeClr val="bg1"/>
              </a:solidFill>
            </a:endParaRPr>
          </a:p>
        </p:txBody>
      </p:sp>
    </p:spTree>
    <p:extLst>
      <p:ext uri="{BB962C8B-B14F-4D97-AF65-F5344CB8AC3E}">
        <p14:creationId xmlns:p14="http://schemas.microsoft.com/office/powerpoint/2010/main" val="348802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465" y="1110734"/>
            <a:ext cx="4183068"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Privacy and Confidentiality</a:t>
            </a:r>
          </a:p>
        </p:txBody>
      </p:sp>
      <p:sp>
        <p:nvSpPr>
          <p:cNvPr id="2" name="TextBox 1"/>
          <p:cNvSpPr txBox="1"/>
          <p:nvPr/>
        </p:nvSpPr>
        <p:spPr>
          <a:xfrm>
            <a:off x="438465" y="1755762"/>
            <a:ext cx="8248335" cy="3539430"/>
          </a:xfrm>
          <a:prstGeom prst="rect">
            <a:avLst/>
          </a:prstGeom>
          <a:noFill/>
        </p:spPr>
        <p:txBody>
          <a:bodyPr wrap="square" rtlCol="0">
            <a:spAutoFit/>
          </a:bodyPr>
          <a:lstStyle/>
          <a:p>
            <a:pPr algn="just"/>
            <a:r>
              <a:rPr lang="en-US" sz="1600" dirty="0" smtClean="0">
                <a:solidFill>
                  <a:schemeClr val="bg1"/>
                </a:solidFill>
              </a:rPr>
              <a:t>The </a:t>
            </a:r>
            <a:r>
              <a:rPr lang="en-US" sz="1600" dirty="0">
                <a:solidFill>
                  <a:schemeClr val="bg1"/>
                </a:solidFill>
              </a:rPr>
              <a:t>SC shall ensure the resident’s right to privacy and ensure </a:t>
            </a:r>
            <a:r>
              <a:rPr lang="en-US" sz="1600" dirty="0" smtClean="0">
                <a:solidFill>
                  <a:schemeClr val="bg1"/>
                </a:solidFill>
              </a:rPr>
              <a:t>appropriate </a:t>
            </a:r>
            <a:r>
              <a:rPr lang="en-US" sz="1600" dirty="0">
                <a:solidFill>
                  <a:schemeClr val="bg1"/>
                </a:solidFill>
              </a:rPr>
              <a:t>confidentiality when information is released to </a:t>
            </a:r>
            <a:r>
              <a:rPr lang="en-US" sz="1600" dirty="0" smtClean="0">
                <a:solidFill>
                  <a:schemeClr val="bg1"/>
                </a:solidFill>
              </a:rPr>
              <a:t>others</a:t>
            </a:r>
            <a:r>
              <a:rPr lang="en-US" sz="1600" dirty="0">
                <a:solidFill>
                  <a:schemeClr val="bg1"/>
                </a:solidFill>
              </a:rPr>
              <a:t>. All information obtained by a SC about a resident is to be </a:t>
            </a:r>
            <a:r>
              <a:rPr lang="en-US" sz="1600" dirty="0" smtClean="0">
                <a:solidFill>
                  <a:schemeClr val="bg1"/>
                </a:solidFill>
              </a:rPr>
              <a:t>held </a:t>
            </a:r>
            <a:r>
              <a:rPr lang="en-US" sz="1600" dirty="0">
                <a:solidFill>
                  <a:schemeClr val="bg1"/>
                </a:solidFill>
              </a:rPr>
              <a:t>in the strictest possible confidence. Additionally, the SC shall </a:t>
            </a:r>
            <a:r>
              <a:rPr lang="en-US" sz="1600" dirty="0" smtClean="0">
                <a:solidFill>
                  <a:schemeClr val="bg1"/>
                </a:solidFill>
              </a:rPr>
              <a:t>not </a:t>
            </a:r>
            <a:r>
              <a:rPr lang="en-US" sz="1600" dirty="0">
                <a:solidFill>
                  <a:schemeClr val="bg1"/>
                </a:solidFill>
              </a:rPr>
              <a:t>discuss confidential matters in public or semipublic areas</a:t>
            </a:r>
            <a:r>
              <a:rPr lang="en-US" sz="1600" dirty="0" smtClean="0">
                <a:solidFill>
                  <a:schemeClr val="bg1"/>
                </a:solidFill>
              </a:rPr>
              <a:t>.</a:t>
            </a:r>
          </a:p>
          <a:p>
            <a:pPr algn="just"/>
            <a:endParaRPr lang="en-US" sz="1600" dirty="0">
              <a:solidFill>
                <a:schemeClr val="bg1"/>
              </a:solidFill>
            </a:endParaRPr>
          </a:p>
          <a:p>
            <a:pPr algn="just"/>
            <a:r>
              <a:rPr lang="en-US" sz="1600" b="1" dirty="0">
                <a:solidFill>
                  <a:schemeClr val="bg1"/>
                </a:solidFill>
              </a:rPr>
              <a:t>Informed </a:t>
            </a:r>
            <a:r>
              <a:rPr lang="en-US" sz="1600" b="1" dirty="0" smtClean="0">
                <a:solidFill>
                  <a:schemeClr val="bg1"/>
                </a:solidFill>
              </a:rPr>
              <a:t>Consent</a:t>
            </a:r>
          </a:p>
          <a:p>
            <a:pPr algn="just"/>
            <a:endParaRPr lang="en-US" sz="1600" dirty="0">
              <a:solidFill>
                <a:schemeClr val="bg1"/>
              </a:solidFill>
            </a:endParaRPr>
          </a:p>
          <a:p>
            <a:pPr algn="just"/>
            <a:r>
              <a:rPr lang="en-US" sz="1600" dirty="0" smtClean="0">
                <a:solidFill>
                  <a:schemeClr val="bg1"/>
                </a:solidFill>
              </a:rPr>
              <a:t>Service </a:t>
            </a:r>
            <a:r>
              <a:rPr lang="en-US" sz="1600" dirty="0">
                <a:solidFill>
                  <a:schemeClr val="bg1"/>
                </a:solidFill>
              </a:rPr>
              <a:t>coordinators shall assist and link residents to services </a:t>
            </a:r>
            <a:r>
              <a:rPr lang="en-US" sz="1600" dirty="0" smtClean="0">
                <a:solidFill>
                  <a:schemeClr val="bg1"/>
                </a:solidFill>
              </a:rPr>
              <a:t>only </a:t>
            </a:r>
            <a:r>
              <a:rPr lang="en-US" sz="1600" dirty="0">
                <a:solidFill>
                  <a:schemeClr val="bg1"/>
                </a:solidFill>
              </a:rPr>
              <a:t>in the context  of a professional relationship based, when </a:t>
            </a:r>
            <a:r>
              <a:rPr lang="en-US" sz="1600" dirty="0" smtClean="0">
                <a:solidFill>
                  <a:schemeClr val="bg1"/>
                </a:solidFill>
              </a:rPr>
              <a:t>appropriate</a:t>
            </a:r>
            <a:r>
              <a:rPr lang="en-US" sz="1600" dirty="0">
                <a:solidFill>
                  <a:schemeClr val="bg1"/>
                </a:solidFill>
              </a:rPr>
              <a:t>, on valid informed  consent (release of information</a:t>
            </a:r>
            <a:r>
              <a:rPr lang="en-US" sz="1600" dirty="0" smtClean="0">
                <a:solidFill>
                  <a:schemeClr val="bg1"/>
                </a:solidFill>
              </a:rPr>
              <a:t>).  The </a:t>
            </a:r>
            <a:r>
              <a:rPr lang="en-US" sz="1600" dirty="0">
                <a:solidFill>
                  <a:schemeClr val="bg1"/>
                </a:solidFill>
              </a:rPr>
              <a:t>SC may disclose confidential information  only when </a:t>
            </a:r>
            <a:r>
              <a:rPr lang="en-US" sz="1600" dirty="0" smtClean="0">
                <a:solidFill>
                  <a:schemeClr val="bg1"/>
                </a:solidFill>
              </a:rPr>
              <a:t>legally </a:t>
            </a:r>
            <a:r>
              <a:rPr lang="en-US" sz="1600" dirty="0">
                <a:solidFill>
                  <a:schemeClr val="bg1"/>
                </a:solidFill>
              </a:rPr>
              <a:t>necessary to prevent serious, foreseeable and imminent  </a:t>
            </a:r>
            <a:r>
              <a:rPr lang="en-US" sz="1600" dirty="0" smtClean="0">
                <a:solidFill>
                  <a:schemeClr val="bg1"/>
                </a:solidFill>
              </a:rPr>
              <a:t>harm </a:t>
            </a:r>
            <a:r>
              <a:rPr lang="en-US" sz="1600" dirty="0">
                <a:solidFill>
                  <a:schemeClr val="bg1"/>
                </a:solidFill>
              </a:rPr>
              <a:t>to themselves or someone else (this can include medical </a:t>
            </a:r>
            <a:r>
              <a:rPr lang="en-US" sz="1600" dirty="0" smtClean="0">
                <a:solidFill>
                  <a:schemeClr val="bg1"/>
                </a:solidFill>
              </a:rPr>
              <a:t>emergencies</a:t>
            </a:r>
            <a:r>
              <a:rPr lang="en-US" sz="1600" dirty="0">
                <a:solidFill>
                  <a:schemeClr val="bg1"/>
                </a:solidFill>
              </a:rPr>
              <a:t>,  domestic violence, mental health crisis, etc.)</a:t>
            </a:r>
          </a:p>
          <a:p>
            <a:pPr lvl="0" algn="r"/>
            <a:endParaRPr lang="en-US" sz="1600" i="1" dirty="0" smtClean="0">
              <a:solidFill>
                <a:srgbClr val="000000"/>
              </a:solidFill>
            </a:endParaRPr>
          </a:p>
          <a:p>
            <a:pPr lvl="0" algn="r"/>
            <a:r>
              <a:rPr lang="en-US" sz="1600" i="1" dirty="0" smtClean="0">
                <a:solidFill>
                  <a:srgbClr val="000000"/>
                </a:solidFill>
              </a:rPr>
              <a:t>AASC </a:t>
            </a:r>
            <a:r>
              <a:rPr lang="en-US" sz="1600" i="1" dirty="0">
                <a:solidFill>
                  <a:srgbClr val="000000"/>
                </a:solidFill>
              </a:rPr>
              <a:t>– SC Professional Code of Ethics</a:t>
            </a:r>
          </a:p>
        </p:txBody>
      </p:sp>
    </p:spTree>
    <p:extLst>
      <p:ext uri="{BB962C8B-B14F-4D97-AF65-F5344CB8AC3E}">
        <p14:creationId xmlns:p14="http://schemas.microsoft.com/office/powerpoint/2010/main" val="303872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7"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HI_GAG\Desktop\Your Service Coordinator\servi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798" y="1882836"/>
            <a:ext cx="1676401" cy="1457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10734"/>
            <a:ext cx="9143999"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IS A SERVICE COORDINATOR (SC)?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2133599" y="1752600"/>
            <a:ext cx="6096001" cy="1754326"/>
          </a:xfrm>
          <a:prstGeom prst="rect">
            <a:avLst/>
          </a:prstGeom>
          <a:noFill/>
        </p:spPr>
        <p:txBody>
          <a:bodyPr wrap="square" rtlCol="0">
            <a:spAutoFit/>
          </a:bodyPr>
          <a:lstStyle/>
          <a:p>
            <a:pPr algn="just"/>
            <a:r>
              <a:rPr lang="en-US" i="1" dirty="0" smtClean="0">
                <a:solidFill>
                  <a:schemeClr val="bg1"/>
                </a:solidFill>
              </a:rPr>
              <a:t>The American Association of Service Coordinators’ </a:t>
            </a:r>
            <a:r>
              <a:rPr lang="en-US" dirty="0" smtClean="0">
                <a:solidFill>
                  <a:schemeClr val="bg1"/>
                </a:solidFill>
              </a:rPr>
              <a:t>(AASC) manual and AASC Professional Service Coordination Certificate (PSC) Program identify the major roles and functions of the service coordinator (SC) as a facilitator, advisor, educator, advocate, and community services referral agent for a community of residents.</a:t>
            </a:r>
            <a:endParaRPr lang="en-US" dirty="0">
              <a:solidFill>
                <a:schemeClr val="bg1"/>
              </a:solidFill>
            </a:endParaRPr>
          </a:p>
        </p:txBody>
      </p:sp>
      <p:sp>
        <p:nvSpPr>
          <p:cNvPr id="15" name="TextBox 14"/>
          <p:cNvSpPr txBox="1"/>
          <p:nvPr/>
        </p:nvSpPr>
        <p:spPr>
          <a:xfrm>
            <a:off x="914400" y="3655874"/>
            <a:ext cx="7315200" cy="1754326"/>
          </a:xfrm>
          <a:prstGeom prst="rect">
            <a:avLst/>
          </a:prstGeom>
          <a:noFill/>
        </p:spPr>
        <p:txBody>
          <a:bodyPr wrap="square" rtlCol="0">
            <a:spAutoFit/>
          </a:bodyPr>
          <a:lstStyle/>
          <a:p>
            <a:pPr algn="just"/>
            <a:r>
              <a:rPr lang="en-US" b="1" dirty="0" smtClean="0">
                <a:solidFill>
                  <a:schemeClr val="bg1"/>
                </a:solidFill>
              </a:rPr>
              <a:t>Chapter 8 HUD Handbook</a:t>
            </a:r>
            <a:r>
              <a:rPr lang="en-US" dirty="0" smtClean="0">
                <a:solidFill>
                  <a:schemeClr val="bg1"/>
                </a:solidFill>
              </a:rPr>
              <a:t> - It </a:t>
            </a:r>
            <a:r>
              <a:rPr lang="en-US" dirty="0">
                <a:solidFill>
                  <a:schemeClr val="bg1"/>
                </a:solidFill>
              </a:rPr>
              <a:t>is the Department's finding that service coordinators </a:t>
            </a:r>
            <a:r>
              <a:rPr lang="en-US" dirty="0" smtClean="0">
                <a:solidFill>
                  <a:schemeClr val="bg1"/>
                </a:solidFill>
              </a:rPr>
              <a:t>are necessary </a:t>
            </a:r>
            <a:r>
              <a:rPr lang="en-US" dirty="0">
                <a:solidFill>
                  <a:schemeClr val="bg1"/>
                </a:solidFill>
              </a:rPr>
              <a:t>to coordinate supportive services for the </a:t>
            </a:r>
            <a:r>
              <a:rPr lang="en-US" dirty="0" smtClean="0">
                <a:solidFill>
                  <a:schemeClr val="bg1"/>
                </a:solidFill>
              </a:rPr>
              <a:t>elderly, disabled</a:t>
            </a:r>
            <a:r>
              <a:rPr lang="en-US" dirty="0">
                <a:solidFill>
                  <a:schemeClr val="bg1"/>
                </a:solidFill>
              </a:rPr>
              <a:t>, and </a:t>
            </a:r>
            <a:r>
              <a:rPr lang="en-US" dirty="0" smtClean="0">
                <a:solidFill>
                  <a:schemeClr val="bg1"/>
                </a:solidFill>
              </a:rPr>
              <a:t>families residing </a:t>
            </a:r>
            <a:r>
              <a:rPr lang="en-US" dirty="0">
                <a:solidFill>
                  <a:schemeClr val="bg1"/>
                </a:solidFill>
              </a:rPr>
              <a:t>in eligible </a:t>
            </a:r>
            <a:r>
              <a:rPr lang="en-US" dirty="0" smtClean="0">
                <a:solidFill>
                  <a:schemeClr val="bg1"/>
                </a:solidFill>
              </a:rPr>
              <a:t>housing projects</a:t>
            </a:r>
            <a:r>
              <a:rPr lang="en-US" dirty="0">
                <a:solidFill>
                  <a:schemeClr val="bg1"/>
                </a:solidFill>
              </a:rPr>
              <a:t>.  Service coordinators are needed to link </a:t>
            </a:r>
            <a:r>
              <a:rPr lang="en-US" dirty="0" smtClean="0">
                <a:solidFill>
                  <a:schemeClr val="bg1"/>
                </a:solidFill>
              </a:rPr>
              <a:t>the elderly </a:t>
            </a:r>
            <a:r>
              <a:rPr lang="en-US" dirty="0">
                <a:solidFill>
                  <a:schemeClr val="bg1"/>
                </a:solidFill>
              </a:rPr>
              <a:t>or disabled residents residing in the projects </a:t>
            </a:r>
            <a:r>
              <a:rPr lang="en-US" dirty="0" smtClean="0">
                <a:solidFill>
                  <a:schemeClr val="bg1"/>
                </a:solidFill>
              </a:rPr>
              <a:t>to the supportive </a:t>
            </a:r>
            <a:r>
              <a:rPr lang="en-US" dirty="0">
                <a:solidFill>
                  <a:schemeClr val="bg1"/>
                </a:solidFill>
              </a:rPr>
              <a:t>services necessary for them to </a:t>
            </a:r>
            <a:r>
              <a:rPr lang="en-US" dirty="0" smtClean="0">
                <a:solidFill>
                  <a:schemeClr val="bg1"/>
                </a:solidFill>
              </a:rPr>
              <a:t>remain independent </a:t>
            </a:r>
            <a:r>
              <a:rPr lang="en-US" dirty="0">
                <a:solidFill>
                  <a:schemeClr val="bg1"/>
                </a:solidFill>
              </a:rPr>
              <a:t>and in their own homes.</a:t>
            </a:r>
          </a:p>
        </p:txBody>
      </p:sp>
    </p:spTree>
    <p:extLst>
      <p:ext uri="{BB962C8B-B14F-4D97-AF65-F5344CB8AC3E}">
        <p14:creationId xmlns:p14="http://schemas.microsoft.com/office/powerpoint/2010/main" val="208136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HI_GAG\Desktop\Your Service Coordinator\survey p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0600">
            <a:off x="4236154" y="2052385"/>
            <a:ext cx="2479559" cy="320597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18" name="Picture 2" descr="C:\Users\PHI_GAG\Desktop\Your Service Coordinator\survey pg1.JPG"/>
          <p:cNvPicPr>
            <a:picLocks noChangeAspect="1" noChangeArrowheads="1"/>
          </p:cNvPicPr>
          <p:nvPr/>
        </p:nvPicPr>
        <p:blipFill rotWithShape="1">
          <a:blip r:embed="rId4">
            <a:extLst>
              <a:ext uri="{28A0092B-C50C-407E-A947-70E740481C1C}">
                <a14:useLocalDpi xmlns:a14="http://schemas.microsoft.com/office/drawing/2010/main" val="0"/>
              </a:ext>
            </a:extLst>
          </a:blip>
          <a:srcRect t="2132"/>
          <a:stretch/>
        </p:blipFill>
        <p:spPr bwMode="auto">
          <a:xfrm rot="20646837">
            <a:off x="2144200" y="1989406"/>
            <a:ext cx="2537760" cy="321535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8465" y="1110734"/>
            <a:ext cx="4260590"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Resident Satisfaction Survey</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71501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 &amp; Answers</a:t>
            </a:r>
            <a:endParaRPr lang="en-US"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PHI_GAG\Desktop\Your Service Coordinator\question2-724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2433637" cy="30420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5"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7195" y="2514600"/>
            <a:ext cx="4225003" cy="1754326"/>
          </a:xfrm>
          <a:prstGeom prst="rect">
            <a:avLst/>
          </a:prstGeom>
          <a:noFill/>
        </p:spPr>
        <p:txBody>
          <a:bodyPr wrap="none" rtlCol="0">
            <a:spAutoFit/>
          </a:bodyPr>
          <a:lstStyle/>
          <a:p>
            <a:r>
              <a:rPr lang="en-US" dirty="0" smtClean="0">
                <a:solidFill>
                  <a:schemeClr val="bg1"/>
                </a:solidFill>
              </a:rPr>
              <a:t>END OF PRESENTATION – THANK YOU.</a:t>
            </a:r>
          </a:p>
          <a:p>
            <a:endParaRPr lang="en-US" dirty="0">
              <a:solidFill>
                <a:schemeClr val="bg1"/>
              </a:solidFill>
            </a:endParaRPr>
          </a:p>
          <a:p>
            <a:pPr algn="ctr"/>
            <a:r>
              <a:rPr lang="en-US" b="1" dirty="0" smtClean="0">
                <a:solidFill>
                  <a:schemeClr val="bg1"/>
                </a:solidFill>
              </a:rPr>
              <a:t>Mario A. Lopez</a:t>
            </a:r>
          </a:p>
          <a:p>
            <a:pPr algn="ctr"/>
            <a:r>
              <a:rPr lang="en-US" i="1" dirty="0" smtClean="0">
                <a:solidFill>
                  <a:schemeClr val="bg1"/>
                </a:solidFill>
              </a:rPr>
              <a:t>Resident Service Coordinator</a:t>
            </a:r>
          </a:p>
          <a:p>
            <a:pPr algn="ctr"/>
            <a:r>
              <a:rPr lang="en-US" dirty="0" smtClean="0">
                <a:solidFill>
                  <a:schemeClr val="bg1"/>
                </a:solidFill>
                <a:hlinkClick r:id="rId3"/>
              </a:rPr>
              <a:t>mlopez@pacifichousing.org</a:t>
            </a:r>
            <a:endParaRPr lang="en-US" dirty="0" smtClean="0">
              <a:solidFill>
                <a:schemeClr val="bg1"/>
              </a:solidFill>
            </a:endParaRPr>
          </a:p>
          <a:p>
            <a:pPr algn="ctr"/>
            <a:r>
              <a:rPr lang="en-US" dirty="0" smtClean="0">
                <a:solidFill>
                  <a:schemeClr val="bg1"/>
                </a:solidFill>
              </a:rPr>
              <a:t>619.794.2953</a:t>
            </a:r>
            <a:endParaRPr lang="en-US" dirty="0">
              <a:solidFill>
                <a:schemeClr val="bg1"/>
              </a:solidFill>
            </a:endParaRPr>
          </a:p>
        </p:txBody>
      </p:sp>
    </p:spTree>
    <p:extLst>
      <p:ext uri="{BB962C8B-B14F-4D97-AF65-F5344CB8AC3E}">
        <p14:creationId xmlns:p14="http://schemas.microsoft.com/office/powerpoint/2010/main" val="284741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7"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10734"/>
            <a:ext cx="9143999"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are the benefits of an 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605118" y="1624548"/>
            <a:ext cx="7924799" cy="4247317"/>
          </a:xfrm>
          <a:prstGeom prst="rect">
            <a:avLst/>
          </a:prstGeom>
          <a:noFill/>
        </p:spPr>
        <p:txBody>
          <a:bodyPr wrap="square" rtlCol="0">
            <a:spAutoFit/>
          </a:bodyPr>
          <a:lstStyle/>
          <a:p>
            <a:pPr algn="just"/>
            <a:r>
              <a:rPr lang="en-US" sz="1500" b="1" i="1" dirty="0" smtClean="0">
                <a:solidFill>
                  <a:schemeClr val="bg1"/>
                </a:solidFill>
              </a:rPr>
              <a:t>For </a:t>
            </a:r>
            <a:r>
              <a:rPr lang="en-US" sz="1500" b="1" i="1" dirty="0">
                <a:solidFill>
                  <a:schemeClr val="bg1"/>
                </a:solidFill>
              </a:rPr>
              <a:t>seniors and disabled adults</a:t>
            </a:r>
            <a:r>
              <a:rPr lang="en-US" sz="1500" b="1" dirty="0">
                <a:solidFill>
                  <a:schemeClr val="bg1"/>
                </a:solidFill>
              </a:rPr>
              <a:t>, </a:t>
            </a:r>
            <a:r>
              <a:rPr lang="en-US" sz="1500" dirty="0">
                <a:solidFill>
                  <a:schemeClr val="bg1"/>
                </a:solidFill>
              </a:rPr>
              <a:t>service coordinators assist in accessing needed supportive services to allow them to:</a:t>
            </a:r>
          </a:p>
          <a:p>
            <a:pPr marL="285750" indent="-285750" algn="just">
              <a:buFont typeface="Arial" pitchFamily="34" charset="0"/>
              <a:buChar char="•"/>
            </a:pPr>
            <a:r>
              <a:rPr lang="en-US" sz="1500" dirty="0">
                <a:solidFill>
                  <a:schemeClr val="bg1"/>
                </a:solidFill>
              </a:rPr>
              <a:t>Maintain their independence and remain in their homes</a:t>
            </a:r>
          </a:p>
          <a:p>
            <a:pPr marL="285750" indent="-285750" algn="just">
              <a:buFont typeface="Arial" pitchFamily="34" charset="0"/>
              <a:buChar char="•"/>
            </a:pPr>
            <a:r>
              <a:rPr lang="en-US" sz="1500" dirty="0">
                <a:solidFill>
                  <a:schemeClr val="bg1"/>
                </a:solidFill>
              </a:rPr>
              <a:t>Avoid premature admission to more costly institutionalized care</a:t>
            </a:r>
          </a:p>
          <a:p>
            <a:pPr algn="just"/>
            <a:r>
              <a:rPr lang="en-US" sz="1500" b="1" i="1" dirty="0">
                <a:solidFill>
                  <a:schemeClr val="bg1"/>
                </a:solidFill>
              </a:rPr>
              <a:t>For low-income families</a:t>
            </a:r>
            <a:r>
              <a:rPr lang="en-US" sz="1500" dirty="0">
                <a:solidFill>
                  <a:schemeClr val="bg1"/>
                </a:solidFill>
              </a:rPr>
              <a:t>, service coordinators provide assistance and access to community-based supports, skills training and resources. They also work with the  adults in the family to develop a plan of action to assist them in:</a:t>
            </a:r>
          </a:p>
          <a:p>
            <a:pPr marL="285750" indent="-285750" algn="just">
              <a:buFont typeface="Arial" pitchFamily="34" charset="0"/>
              <a:buChar char="•"/>
            </a:pPr>
            <a:r>
              <a:rPr lang="en-US" sz="1500" dirty="0">
                <a:solidFill>
                  <a:schemeClr val="bg1"/>
                </a:solidFill>
              </a:rPr>
              <a:t>Achieving greater economic security by linking them with programs to improve their literacy, job skills, education, and money management training</a:t>
            </a:r>
          </a:p>
          <a:p>
            <a:pPr marL="285750" indent="-285750" algn="just">
              <a:buFont typeface="Arial" pitchFamily="34" charset="0"/>
              <a:buChar char="•"/>
            </a:pPr>
            <a:r>
              <a:rPr lang="en-US" sz="1500" dirty="0">
                <a:solidFill>
                  <a:schemeClr val="bg1"/>
                </a:solidFill>
              </a:rPr>
              <a:t>Improving the educational performance of low-income children by linking them to after-school programs, nutritional assistance, and other programs to aid them in moving out of poverty</a:t>
            </a:r>
          </a:p>
          <a:p>
            <a:pPr algn="just"/>
            <a:r>
              <a:rPr lang="en-US" sz="1500" b="1" i="1" dirty="0">
                <a:solidFill>
                  <a:schemeClr val="bg1"/>
                </a:solidFill>
              </a:rPr>
              <a:t>For owners and operators of apartment communities</a:t>
            </a:r>
            <a:r>
              <a:rPr lang="en-US" sz="1500" dirty="0">
                <a:solidFill>
                  <a:schemeClr val="bg1"/>
                </a:solidFill>
              </a:rPr>
              <a:t>, service coordinators can:</a:t>
            </a:r>
          </a:p>
          <a:p>
            <a:pPr marL="285750" indent="-285750" algn="just">
              <a:buFont typeface="Arial" pitchFamily="34" charset="0"/>
              <a:buChar char="•"/>
            </a:pPr>
            <a:r>
              <a:rPr lang="en-US" sz="1500" dirty="0">
                <a:solidFill>
                  <a:schemeClr val="bg1"/>
                </a:solidFill>
              </a:rPr>
              <a:t>Reduce apartment turnover and damage by intervening and assisting with resolution of lease violations</a:t>
            </a:r>
          </a:p>
          <a:p>
            <a:pPr marL="285750" indent="-285750" algn="just">
              <a:buFont typeface="Arial" pitchFamily="34" charset="0"/>
              <a:buChar char="•"/>
            </a:pPr>
            <a:r>
              <a:rPr lang="en-US" sz="1500" dirty="0">
                <a:solidFill>
                  <a:schemeClr val="bg1"/>
                </a:solidFill>
              </a:rPr>
              <a:t>Facilitate a stronger sense of community at affordable apartment complexes thereby decreasing crime and increasing the safety at and marketability of these </a:t>
            </a:r>
            <a:r>
              <a:rPr lang="en-US" sz="1500" dirty="0" smtClean="0">
                <a:solidFill>
                  <a:schemeClr val="bg1"/>
                </a:solidFill>
              </a:rPr>
              <a:t>facilities</a:t>
            </a:r>
          </a:p>
          <a:p>
            <a:pPr algn="r"/>
            <a:endParaRPr lang="en-US" sz="1500" dirty="0" smtClean="0">
              <a:solidFill>
                <a:schemeClr val="bg1"/>
              </a:solidFill>
            </a:endParaRPr>
          </a:p>
          <a:p>
            <a:pPr algn="r"/>
            <a:r>
              <a:rPr lang="en-US" sz="1500" i="1" dirty="0" smtClean="0">
                <a:solidFill>
                  <a:schemeClr val="bg1"/>
                </a:solidFill>
              </a:rPr>
              <a:t>American Association of Service Coordinators (AASC)</a:t>
            </a:r>
            <a:endParaRPr lang="en-US" sz="1500" i="1" dirty="0">
              <a:solidFill>
                <a:schemeClr val="bg1"/>
              </a:solidFill>
            </a:endParaRPr>
          </a:p>
        </p:txBody>
      </p:sp>
    </p:spTree>
    <p:extLst>
      <p:ext uri="{BB962C8B-B14F-4D97-AF65-F5344CB8AC3E}">
        <p14:creationId xmlns:p14="http://schemas.microsoft.com/office/powerpoint/2010/main" val="418354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752600"/>
            <a:ext cx="7772400" cy="2862322"/>
          </a:xfrm>
          <a:prstGeom prst="rect">
            <a:avLst/>
          </a:prstGeom>
          <a:noFill/>
        </p:spPr>
        <p:txBody>
          <a:bodyPr wrap="square" rtlCol="0">
            <a:spAutoFit/>
          </a:bodyPr>
          <a:lstStyle/>
          <a:p>
            <a:pPr marL="342900" indent="-342900" algn="just">
              <a:buFont typeface="+mj-lt"/>
              <a:buAutoNum type="alphaLcParenR"/>
            </a:pPr>
            <a:r>
              <a:rPr lang="en-US" dirty="0">
                <a:solidFill>
                  <a:schemeClr val="bg1"/>
                </a:solidFill>
              </a:rPr>
              <a:t>Provides general case management (</a:t>
            </a:r>
            <a:r>
              <a:rPr lang="en-US" dirty="0" smtClean="0">
                <a:solidFill>
                  <a:schemeClr val="bg1"/>
                </a:solidFill>
              </a:rPr>
              <a:t>including intake</a:t>
            </a:r>
            <a:r>
              <a:rPr lang="en-US" dirty="0">
                <a:solidFill>
                  <a:schemeClr val="bg1"/>
                </a:solidFill>
              </a:rPr>
              <a:t>) and referral services to </a:t>
            </a:r>
            <a:r>
              <a:rPr lang="en-US" dirty="0" smtClean="0">
                <a:solidFill>
                  <a:schemeClr val="bg1"/>
                </a:solidFill>
              </a:rPr>
              <a:t>a residents </a:t>
            </a:r>
            <a:r>
              <a:rPr lang="en-US" dirty="0">
                <a:solidFill>
                  <a:schemeClr val="bg1"/>
                </a:solidFill>
              </a:rPr>
              <a:t>needing such </a:t>
            </a:r>
            <a:r>
              <a:rPr lang="en-US" dirty="0" smtClean="0">
                <a:solidFill>
                  <a:schemeClr val="bg1"/>
                </a:solidFill>
              </a:rPr>
              <a:t>assistance</a:t>
            </a:r>
            <a:r>
              <a:rPr lang="en-US" dirty="0" smtClean="0"/>
              <a:t> </a:t>
            </a:r>
          </a:p>
          <a:p>
            <a:pPr marL="342900" indent="-342900" algn="just">
              <a:buFont typeface="+mj-lt"/>
              <a:buAutoNum type="alphaLcParenR"/>
            </a:pPr>
            <a:r>
              <a:rPr lang="en-US" dirty="0" smtClean="0">
                <a:solidFill>
                  <a:schemeClr val="bg1"/>
                </a:solidFill>
              </a:rPr>
              <a:t>Establishes </a:t>
            </a:r>
            <a:r>
              <a:rPr lang="en-US" dirty="0">
                <a:solidFill>
                  <a:schemeClr val="bg1"/>
                </a:solidFill>
              </a:rPr>
              <a:t>linkages with all agencies </a:t>
            </a:r>
            <a:r>
              <a:rPr lang="en-US" dirty="0" smtClean="0">
                <a:solidFill>
                  <a:schemeClr val="bg1"/>
                </a:solidFill>
              </a:rPr>
              <a:t>and service </a:t>
            </a:r>
            <a:r>
              <a:rPr lang="en-US" dirty="0">
                <a:solidFill>
                  <a:schemeClr val="bg1"/>
                </a:solidFill>
              </a:rPr>
              <a:t>providers in the community; </a:t>
            </a:r>
            <a:r>
              <a:rPr lang="en-US" dirty="0" smtClean="0">
                <a:solidFill>
                  <a:schemeClr val="bg1"/>
                </a:solidFill>
              </a:rPr>
              <a:t>shops around </a:t>
            </a:r>
            <a:r>
              <a:rPr lang="en-US" dirty="0">
                <a:solidFill>
                  <a:schemeClr val="bg1"/>
                </a:solidFill>
              </a:rPr>
              <a:t>to determine/develop the best "</a:t>
            </a:r>
            <a:r>
              <a:rPr lang="en-US" dirty="0" smtClean="0">
                <a:solidFill>
                  <a:schemeClr val="bg1"/>
                </a:solidFill>
              </a:rPr>
              <a:t>deals“ in </a:t>
            </a:r>
            <a:r>
              <a:rPr lang="en-US" dirty="0">
                <a:solidFill>
                  <a:schemeClr val="bg1"/>
                </a:solidFill>
              </a:rPr>
              <a:t>service pricing to assure </a:t>
            </a:r>
            <a:r>
              <a:rPr lang="en-US" dirty="0" smtClean="0">
                <a:solidFill>
                  <a:schemeClr val="bg1"/>
                </a:solidFill>
              </a:rPr>
              <a:t>individualized, flexible </a:t>
            </a:r>
            <a:r>
              <a:rPr lang="en-US" dirty="0">
                <a:solidFill>
                  <a:schemeClr val="bg1"/>
                </a:solidFill>
              </a:rPr>
              <a:t>and creative services for </a:t>
            </a:r>
            <a:r>
              <a:rPr lang="en-US" dirty="0" smtClean="0">
                <a:solidFill>
                  <a:schemeClr val="bg1"/>
                </a:solidFill>
              </a:rPr>
              <a:t>the involved </a:t>
            </a:r>
            <a:r>
              <a:rPr lang="en-US" dirty="0">
                <a:solidFill>
                  <a:schemeClr val="bg1"/>
                </a:solidFill>
              </a:rPr>
              <a:t>residents</a:t>
            </a:r>
            <a:r>
              <a:rPr lang="en-US" dirty="0" smtClean="0">
                <a:solidFill>
                  <a:schemeClr val="bg1"/>
                </a:solidFill>
              </a:rPr>
              <a:t>).</a:t>
            </a:r>
          </a:p>
          <a:p>
            <a:pPr marL="342900" indent="-342900" algn="just">
              <a:buFont typeface="+mj-lt"/>
              <a:buAutoNum type="alphaLcParenR"/>
            </a:pPr>
            <a:r>
              <a:rPr lang="en-US" dirty="0" smtClean="0">
                <a:solidFill>
                  <a:schemeClr val="bg1"/>
                </a:solidFill>
              </a:rPr>
              <a:t>Sets </a:t>
            </a:r>
            <a:r>
              <a:rPr lang="en-US" dirty="0">
                <a:solidFill>
                  <a:schemeClr val="bg1"/>
                </a:solidFill>
              </a:rPr>
              <a:t>up a directory of providers for use </a:t>
            </a:r>
            <a:r>
              <a:rPr lang="en-US" dirty="0" smtClean="0">
                <a:solidFill>
                  <a:schemeClr val="bg1"/>
                </a:solidFill>
              </a:rPr>
              <a:t>by both </a:t>
            </a:r>
            <a:r>
              <a:rPr lang="en-US" dirty="0">
                <a:solidFill>
                  <a:schemeClr val="bg1"/>
                </a:solidFill>
              </a:rPr>
              <a:t>project staff and </a:t>
            </a:r>
            <a:r>
              <a:rPr lang="en-US" dirty="0" smtClean="0">
                <a:solidFill>
                  <a:schemeClr val="bg1"/>
                </a:solidFill>
              </a:rPr>
              <a:t>residents.</a:t>
            </a:r>
          </a:p>
          <a:p>
            <a:pPr marL="342900" indent="-342900" algn="just">
              <a:buFont typeface="+mj-lt"/>
              <a:buAutoNum type="alphaLcParenR"/>
            </a:pPr>
            <a:r>
              <a:rPr lang="en-US" dirty="0" smtClean="0">
                <a:solidFill>
                  <a:schemeClr val="bg1"/>
                </a:solidFill>
              </a:rPr>
              <a:t>Refers </a:t>
            </a:r>
            <a:r>
              <a:rPr lang="en-US" dirty="0">
                <a:solidFill>
                  <a:schemeClr val="bg1"/>
                </a:solidFill>
              </a:rPr>
              <a:t>and links the residents of the </a:t>
            </a:r>
            <a:r>
              <a:rPr lang="en-US" dirty="0" smtClean="0">
                <a:solidFill>
                  <a:schemeClr val="bg1"/>
                </a:solidFill>
              </a:rPr>
              <a:t>project to </a:t>
            </a:r>
            <a:r>
              <a:rPr lang="en-US" dirty="0">
                <a:solidFill>
                  <a:schemeClr val="bg1"/>
                </a:solidFill>
              </a:rPr>
              <a:t>service providers in the </a:t>
            </a:r>
            <a:r>
              <a:rPr lang="en-US" dirty="0" smtClean="0">
                <a:solidFill>
                  <a:schemeClr val="bg1"/>
                </a:solidFill>
              </a:rPr>
              <a:t>general community</a:t>
            </a:r>
            <a:r>
              <a:rPr lang="en-US" dirty="0">
                <a:solidFill>
                  <a:schemeClr val="bg1"/>
                </a:solidFill>
              </a:rPr>
              <a:t>; these are, for </a:t>
            </a:r>
            <a:r>
              <a:rPr lang="en-US" dirty="0" smtClean="0">
                <a:solidFill>
                  <a:schemeClr val="bg1"/>
                </a:solidFill>
              </a:rPr>
              <a:t>example, case management</a:t>
            </a:r>
            <a:r>
              <a:rPr lang="en-US" dirty="0">
                <a:solidFill>
                  <a:schemeClr val="bg1"/>
                </a:solidFill>
              </a:rPr>
              <a:t>, personal assistance, </a:t>
            </a:r>
            <a:r>
              <a:rPr lang="en-US" dirty="0" smtClean="0">
                <a:solidFill>
                  <a:schemeClr val="bg1"/>
                </a:solidFill>
              </a:rPr>
              <a:t>homemaker, meals-on-wheels</a:t>
            </a:r>
            <a:r>
              <a:rPr lang="en-US" dirty="0">
                <a:solidFill>
                  <a:schemeClr val="bg1"/>
                </a:solidFill>
              </a:rPr>
              <a:t>, transportation, </a:t>
            </a:r>
            <a:r>
              <a:rPr lang="en-US" dirty="0" smtClean="0">
                <a:solidFill>
                  <a:schemeClr val="bg1"/>
                </a:solidFill>
              </a:rPr>
              <a:t>counseling, occasional </a:t>
            </a:r>
            <a:r>
              <a:rPr lang="en-US" dirty="0">
                <a:solidFill>
                  <a:schemeClr val="bg1"/>
                </a:solidFill>
              </a:rPr>
              <a:t>visiting nurse, preventive </a:t>
            </a:r>
            <a:r>
              <a:rPr lang="en-US" dirty="0" smtClean="0">
                <a:solidFill>
                  <a:schemeClr val="bg1"/>
                </a:solidFill>
              </a:rPr>
              <a:t>health screening/wellness </a:t>
            </a:r>
            <a:r>
              <a:rPr lang="en-US" dirty="0">
                <a:solidFill>
                  <a:schemeClr val="bg1"/>
                </a:solidFill>
              </a:rPr>
              <a:t>and legal advocacy</a:t>
            </a:r>
          </a:p>
        </p:txBody>
      </p:sp>
      <p:sp>
        <p:nvSpPr>
          <p:cNvPr id="5" name="TextBox 4"/>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8.4 - The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major functions of the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HI_GAG\Desktop\Your Service Coordinator\cs2-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7" y="4572000"/>
            <a:ext cx="1635125" cy="163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9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835" y="1752600"/>
            <a:ext cx="7772400" cy="2862322"/>
          </a:xfrm>
          <a:prstGeom prst="rect">
            <a:avLst/>
          </a:prstGeom>
          <a:noFill/>
        </p:spPr>
        <p:txBody>
          <a:bodyPr wrap="square" rtlCol="0">
            <a:spAutoFit/>
          </a:bodyPr>
          <a:lstStyle/>
          <a:p>
            <a:pPr marL="342900" indent="-342900" algn="just">
              <a:buFont typeface="+mj-lt"/>
              <a:buAutoNum type="alphaLcParenR" startAt="5"/>
            </a:pPr>
            <a:r>
              <a:rPr lang="en-US" dirty="0" smtClean="0">
                <a:solidFill>
                  <a:schemeClr val="bg1"/>
                </a:solidFill>
              </a:rPr>
              <a:t>Educates </a:t>
            </a:r>
            <a:r>
              <a:rPr lang="en-US" dirty="0">
                <a:solidFill>
                  <a:schemeClr val="bg1"/>
                </a:solidFill>
              </a:rPr>
              <a:t>residents on service </a:t>
            </a:r>
            <a:r>
              <a:rPr lang="en-US" dirty="0" smtClean="0">
                <a:solidFill>
                  <a:schemeClr val="bg1"/>
                </a:solidFill>
              </a:rPr>
              <a:t>availability, application </a:t>
            </a:r>
            <a:r>
              <a:rPr lang="en-US" dirty="0">
                <a:solidFill>
                  <a:schemeClr val="bg1"/>
                </a:solidFill>
              </a:rPr>
              <a:t>procedures, client rights, etc</a:t>
            </a:r>
            <a:r>
              <a:rPr lang="en-US" dirty="0" smtClean="0">
                <a:solidFill>
                  <a:schemeClr val="bg1"/>
                </a:solidFill>
              </a:rPr>
              <a:t>., providing </a:t>
            </a:r>
            <a:r>
              <a:rPr lang="en-US" dirty="0">
                <a:solidFill>
                  <a:schemeClr val="bg1"/>
                </a:solidFill>
              </a:rPr>
              <a:t>advocacy as </a:t>
            </a:r>
            <a:r>
              <a:rPr lang="en-US" dirty="0" smtClean="0">
                <a:solidFill>
                  <a:schemeClr val="bg1"/>
                </a:solidFill>
              </a:rPr>
              <a:t>appropriate.</a:t>
            </a:r>
          </a:p>
          <a:p>
            <a:pPr marL="342900" indent="-342900" algn="just">
              <a:buFont typeface="+mj-lt"/>
              <a:buAutoNum type="alphaLcParenR" startAt="5"/>
            </a:pPr>
            <a:r>
              <a:rPr lang="en-US" dirty="0" smtClean="0">
                <a:solidFill>
                  <a:schemeClr val="bg1"/>
                </a:solidFill>
              </a:rPr>
              <a:t>May </a:t>
            </a:r>
            <a:r>
              <a:rPr lang="en-US" dirty="0">
                <a:solidFill>
                  <a:schemeClr val="bg1"/>
                </a:solidFill>
              </a:rPr>
              <a:t>develop case plans in coordination </a:t>
            </a:r>
            <a:r>
              <a:rPr lang="en-US" dirty="0" smtClean="0">
                <a:solidFill>
                  <a:schemeClr val="bg1"/>
                </a:solidFill>
              </a:rPr>
              <a:t>with assessment </a:t>
            </a:r>
            <a:r>
              <a:rPr lang="en-US" dirty="0">
                <a:solidFill>
                  <a:schemeClr val="bg1"/>
                </a:solidFill>
              </a:rPr>
              <a:t>services in the community or with </a:t>
            </a:r>
            <a:r>
              <a:rPr lang="en-US" dirty="0" smtClean="0">
                <a:solidFill>
                  <a:schemeClr val="bg1"/>
                </a:solidFill>
              </a:rPr>
              <a:t>a PAC.</a:t>
            </a:r>
          </a:p>
          <a:p>
            <a:pPr marL="342900" indent="-342900" algn="just">
              <a:buFont typeface="+mj-lt"/>
              <a:buAutoNum type="alphaLcParenR" startAt="5"/>
            </a:pPr>
            <a:r>
              <a:rPr lang="en-US" dirty="0" smtClean="0">
                <a:solidFill>
                  <a:schemeClr val="bg1"/>
                </a:solidFill>
              </a:rPr>
              <a:t>Monitors </a:t>
            </a:r>
            <a:r>
              <a:rPr lang="en-US" dirty="0">
                <a:solidFill>
                  <a:schemeClr val="bg1"/>
                </a:solidFill>
              </a:rPr>
              <a:t>the ongoing provision of </a:t>
            </a:r>
            <a:r>
              <a:rPr lang="en-US" dirty="0" smtClean="0">
                <a:solidFill>
                  <a:schemeClr val="bg1"/>
                </a:solidFill>
              </a:rPr>
              <a:t>services from </a:t>
            </a:r>
            <a:r>
              <a:rPr lang="en-US" dirty="0">
                <a:solidFill>
                  <a:schemeClr val="bg1"/>
                </a:solidFill>
              </a:rPr>
              <a:t>community agencies and keeps the </a:t>
            </a:r>
            <a:r>
              <a:rPr lang="en-US" dirty="0" smtClean="0">
                <a:solidFill>
                  <a:schemeClr val="bg1"/>
                </a:solidFill>
              </a:rPr>
              <a:t>case management </a:t>
            </a:r>
            <a:r>
              <a:rPr lang="en-US" dirty="0">
                <a:solidFill>
                  <a:schemeClr val="bg1"/>
                </a:solidFill>
              </a:rPr>
              <a:t>and provider agency current </a:t>
            </a:r>
            <a:r>
              <a:rPr lang="en-US" dirty="0" smtClean="0">
                <a:solidFill>
                  <a:schemeClr val="bg1"/>
                </a:solidFill>
              </a:rPr>
              <a:t>with the </a:t>
            </a:r>
            <a:r>
              <a:rPr lang="en-US" dirty="0">
                <a:solidFill>
                  <a:schemeClr val="bg1"/>
                </a:solidFill>
              </a:rPr>
              <a:t>progress of the </a:t>
            </a:r>
            <a:r>
              <a:rPr lang="en-US" dirty="0" smtClean="0">
                <a:solidFill>
                  <a:schemeClr val="bg1"/>
                </a:solidFill>
              </a:rPr>
              <a:t>individual.</a:t>
            </a:r>
          </a:p>
          <a:p>
            <a:pPr marL="342900" indent="-342900" algn="just">
              <a:buFont typeface="+mj-lt"/>
              <a:buAutoNum type="alphaLcParenR" startAt="5"/>
            </a:pPr>
            <a:r>
              <a:rPr lang="en-US" dirty="0" smtClean="0">
                <a:solidFill>
                  <a:schemeClr val="bg1"/>
                </a:solidFill>
              </a:rPr>
              <a:t>Manages the provision </a:t>
            </a:r>
            <a:r>
              <a:rPr lang="en-US" dirty="0">
                <a:solidFill>
                  <a:schemeClr val="bg1"/>
                </a:solidFill>
              </a:rPr>
              <a:t>of supportive services </a:t>
            </a:r>
            <a:r>
              <a:rPr lang="en-US" dirty="0" smtClean="0">
                <a:solidFill>
                  <a:schemeClr val="bg1"/>
                </a:solidFill>
              </a:rPr>
              <a:t>where appropriate.</a:t>
            </a:r>
          </a:p>
          <a:p>
            <a:pPr marL="342900" indent="-342900" algn="just">
              <a:buFont typeface="+mj-lt"/>
              <a:buAutoNum type="alphaLcParenR" startAt="5"/>
            </a:pPr>
            <a:r>
              <a:rPr lang="en-US" dirty="0" smtClean="0">
                <a:solidFill>
                  <a:schemeClr val="bg1"/>
                </a:solidFill>
              </a:rPr>
              <a:t>May </a:t>
            </a:r>
            <a:r>
              <a:rPr lang="en-US" dirty="0">
                <a:solidFill>
                  <a:schemeClr val="bg1"/>
                </a:solidFill>
              </a:rPr>
              <a:t>set up volunteer support programs </a:t>
            </a:r>
            <a:r>
              <a:rPr lang="en-US" dirty="0" smtClean="0">
                <a:solidFill>
                  <a:schemeClr val="bg1"/>
                </a:solidFill>
              </a:rPr>
              <a:t>with service </a:t>
            </a:r>
            <a:r>
              <a:rPr lang="en-US" dirty="0">
                <a:solidFill>
                  <a:schemeClr val="bg1"/>
                </a:solidFill>
              </a:rPr>
              <a:t>organizations in the community. </a:t>
            </a:r>
            <a:endParaRPr lang="en-US" dirty="0" smtClean="0">
              <a:solidFill>
                <a:schemeClr val="bg1"/>
              </a:solidFill>
            </a:endParaRPr>
          </a:p>
        </p:txBody>
      </p:sp>
      <p:sp>
        <p:nvSpPr>
          <p:cNvPr id="6" name="TextBox 5"/>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8.4 - The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major functions of the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146" name="Picture 2" descr="C:\Users\PHI_GAG\Desktop\Your Service Coordinator\SolutionsOvervi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330" y="4489450"/>
            <a:ext cx="2123470" cy="168275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5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 y="1752600"/>
            <a:ext cx="7696200" cy="1754326"/>
          </a:xfrm>
          <a:prstGeom prst="rect">
            <a:avLst/>
          </a:prstGeom>
          <a:noFill/>
        </p:spPr>
        <p:txBody>
          <a:bodyPr wrap="square" rtlCol="0">
            <a:spAutoFit/>
          </a:bodyPr>
          <a:lstStyle/>
          <a:p>
            <a:pPr marL="342900" indent="-342900" algn="just">
              <a:buFont typeface="+mj-lt"/>
              <a:buAutoNum type="alphaLcParenR" startAt="10"/>
            </a:pPr>
            <a:r>
              <a:rPr lang="en-US" dirty="0" smtClean="0">
                <a:solidFill>
                  <a:schemeClr val="bg1"/>
                </a:solidFill>
              </a:rPr>
              <a:t>May </a:t>
            </a:r>
            <a:r>
              <a:rPr lang="en-US" dirty="0">
                <a:solidFill>
                  <a:schemeClr val="bg1"/>
                </a:solidFill>
              </a:rPr>
              <a:t>provide training to project residents </a:t>
            </a:r>
            <a:r>
              <a:rPr lang="en-US" dirty="0" smtClean="0">
                <a:solidFill>
                  <a:schemeClr val="bg1"/>
                </a:solidFill>
              </a:rPr>
              <a:t>in the </a:t>
            </a:r>
            <a:r>
              <a:rPr lang="en-US" dirty="0">
                <a:solidFill>
                  <a:schemeClr val="bg1"/>
                </a:solidFill>
              </a:rPr>
              <a:t>obligations of tenancy or coordinate </a:t>
            </a:r>
            <a:r>
              <a:rPr lang="en-US" dirty="0" smtClean="0">
                <a:solidFill>
                  <a:schemeClr val="bg1"/>
                </a:solidFill>
              </a:rPr>
              <a:t>such training</a:t>
            </a:r>
            <a:r>
              <a:rPr lang="en-US" dirty="0">
                <a:solidFill>
                  <a:schemeClr val="bg1"/>
                </a:solidFill>
              </a:rPr>
              <a:t>.</a:t>
            </a:r>
          </a:p>
          <a:p>
            <a:pPr marL="342900" indent="-342900" algn="just">
              <a:buFont typeface="+mj-lt"/>
              <a:buAutoNum type="alphaLcParenR" startAt="10"/>
            </a:pPr>
            <a:r>
              <a:rPr lang="en-US" dirty="0" smtClean="0">
                <a:solidFill>
                  <a:schemeClr val="bg1"/>
                </a:solidFill>
              </a:rPr>
              <a:t>May </a:t>
            </a:r>
            <a:r>
              <a:rPr lang="en-US" dirty="0">
                <a:solidFill>
                  <a:schemeClr val="bg1"/>
                </a:solidFill>
              </a:rPr>
              <a:t>educate other staff on the management </a:t>
            </a:r>
            <a:r>
              <a:rPr lang="en-US" dirty="0" smtClean="0">
                <a:solidFill>
                  <a:schemeClr val="bg1"/>
                </a:solidFill>
              </a:rPr>
              <a:t>team on </a:t>
            </a:r>
            <a:r>
              <a:rPr lang="en-US" dirty="0">
                <a:solidFill>
                  <a:schemeClr val="bg1"/>
                </a:solidFill>
              </a:rPr>
              <a:t>issues related to aging in place </a:t>
            </a:r>
            <a:r>
              <a:rPr lang="en-US" dirty="0" smtClean="0">
                <a:solidFill>
                  <a:schemeClr val="bg1"/>
                </a:solidFill>
              </a:rPr>
              <a:t>and service </a:t>
            </a:r>
            <a:r>
              <a:rPr lang="en-US" dirty="0">
                <a:solidFill>
                  <a:schemeClr val="bg1"/>
                </a:solidFill>
              </a:rPr>
              <a:t>coordination, to help them to </a:t>
            </a:r>
            <a:r>
              <a:rPr lang="en-US" dirty="0" smtClean="0">
                <a:solidFill>
                  <a:schemeClr val="bg1"/>
                </a:solidFill>
              </a:rPr>
              <a:t>better work </a:t>
            </a:r>
            <a:r>
              <a:rPr lang="en-US" dirty="0">
                <a:solidFill>
                  <a:schemeClr val="bg1"/>
                </a:solidFill>
              </a:rPr>
              <a:t>with and assist the residents.</a:t>
            </a:r>
          </a:p>
          <a:p>
            <a:pPr marL="342900" indent="-342900" algn="just">
              <a:buFont typeface="+mj-lt"/>
              <a:buAutoNum type="alphaLcParenR" startAt="10"/>
            </a:pPr>
            <a:r>
              <a:rPr lang="en-US" dirty="0" smtClean="0">
                <a:solidFill>
                  <a:schemeClr val="bg1"/>
                </a:solidFill>
              </a:rPr>
              <a:t>May </a:t>
            </a:r>
            <a:r>
              <a:rPr lang="en-US" dirty="0">
                <a:solidFill>
                  <a:schemeClr val="bg1"/>
                </a:solidFill>
              </a:rPr>
              <a:t>serve part-time as an OLSC (see </a:t>
            </a:r>
            <a:r>
              <a:rPr lang="en-US" dirty="0" smtClean="0">
                <a:solidFill>
                  <a:schemeClr val="bg1"/>
                </a:solidFill>
              </a:rPr>
              <a:t>paragraph 9.5 (g)).</a:t>
            </a:r>
          </a:p>
        </p:txBody>
      </p:sp>
      <p:sp>
        <p:nvSpPr>
          <p:cNvPr id="6" name="TextBox 5"/>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7"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8.4 - The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major functions of the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170" name="Picture 2" descr="C:\Users\PHI_GAG\Desktop\Your Service Coordinator\managed%20service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15481" y="3962400"/>
            <a:ext cx="2713037" cy="126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sp>
        <p:nvSpPr>
          <p:cNvPr id="6" name="TextBox 5"/>
          <p:cNvSpPr txBox="1"/>
          <p:nvPr/>
        </p:nvSpPr>
        <p:spPr>
          <a:xfrm>
            <a:off x="762000" y="1979474"/>
            <a:ext cx="7620000" cy="1754326"/>
          </a:xfrm>
          <a:prstGeom prst="rect">
            <a:avLst/>
          </a:prstGeom>
          <a:noFill/>
        </p:spPr>
        <p:txBody>
          <a:bodyPr wrap="square" rtlCol="0">
            <a:spAutoFit/>
          </a:bodyPr>
          <a:lstStyle/>
          <a:p>
            <a:pPr algn="just"/>
            <a:r>
              <a:rPr lang="en-US" dirty="0" smtClean="0">
                <a:solidFill>
                  <a:schemeClr val="bg1"/>
                </a:solidFill>
              </a:rPr>
              <a:t>THE </a:t>
            </a:r>
            <a:r>
              <a:rPr lang="en-US" dirty="0">
                <a:solidFill>
                  <a:schemeClr val="bg1"/>
                </a:solidFill>
              </a:rPr>
              <a:t>SERVICE COORDINATOR SHOULD NOT BE </a:t>
            </a:r>
            <a:r>
              <a:rPr lang="en-US" dirty="0" smtClean="0">
                <a:solidFill>
                  <a:schemeClr val="bg1"/>
                </a:solidFill>
              </a:rPr>
              <a:t>ASSIGNED RESPONSIBILITY AS THE PROJECT'S RECREATIONAL OR ACTIVITIES DIRECTOR</a:t>
            </a:r>
            <a:r>
              <a:rPr lang="en-US" dirty="0">
                <a:solidFill>
                  <a:schemeClr val="bg1"/>
                </a:solidFill>
              </a:rPr>
              <a:t>, NOR </a:t>
            </a:r>
            <a:r>
              <a:rPr lang="en-US" dirty="0" smtClean="0">
                <a:solidFill>
                  <a:schemeClr val="bg1"/>
                </a:solidFill>
              </a:rPr>
              <a:t>PROVIDE SUPPORT </a:t>
            </a:r>
            <a:r>
              <a:rPr lang="en-US" dirty="0">
                <a:solidFill>
                  <a:schemeClr val="bg1"/>
                </a:solidFill>
              </a:rPr>
              <a:t>SERVICES DIRECTLY (EXCEPT </a:t>
            </a:r>
            <a:r>
              <a:rPr lang="en-US" dirty="0" smtClean="0">
                <a:solidFill>
                  <a:schemeClr val="bg1"/>
                </a:solidFill>
              </a:rPr>
              <a:t>IN EMERGENCY </a:t>
            </a:r>
            <a:r>
              <a:rPr lang="en-US" dirty="0">
                <a:solidFill>
                  <a:schemeClr val="bg1"/>
                </a:solidFill>
              </a:rPr>
              <a:t>SITUATIONS).  </a:t>
            </a:r>
            <a:r>
              <a:rPr lang="en-US" dirty="0" smtClean="0">
                <a:solidFill>
                  <a:schemeClr val="bg1"/>
                </a:solidFill>
              </a:rPr>
              <a:t>THE SERVICE </a:t>
            </a:r>
            <a:r>
              <a:rPr lang="en-US" dirty="0">
                <a:solidFill>
                  <a:schemeClr val="bg1"/>
                </a:solidFill>
              </a:rPr>
              <a:t>COORDINATOR, </a:t>
            </a:r>
            <a:r>
              <a:rPr lang="en-US" dirty="0" smtClean="0">
                <a:solidFill>
                  <a:schemeClr val="bg1"/>
                </a:solidFill>
              </a:rPr>
              <a:t>ALSO, CANNOT </a:t>
            </a:r>
            <a:r>
              <a:rPr lang="en-US" dirty="0">
                <a:solidFill>
                  <a:schemeClr val="bg1"/>
                </a:solidFill>
              </a:rPr>
              <a:t>ASSIST WITH </a:t>
            </a:r>
            <a:r>
              <a:rPr lang="en-US" dirty="0" smtClean="0">
                <a:solidFill>
                  <a:schemeClr val="bg1"/>
                </a:solidFill>
              </a:rPr>
              <a:t>OTHER ADMINISTRATIVE </a:t>
            </a:r>
            <a:r>
              <a:rPr lang="en-US" dirty="0">
                <a:solidFill>
                  <a:schemeClr val="bg1"/>
                </a:solidFill>
              </a:rPr>
              <a:t>WORK </a:t>
            </a:r>
            <a:r>
              <a:rPr lang="en-US" dirty="0" smtClean="0">
                <a:solidFill>
                  <a:schemeClr val="bg1"/>
                </a:solidFill>
              </a:rPr>
              <a:t>NORMALLY ASSOCIATED </a:t>
            </a:r>
            <a:r>
              <a:rPr lang="en-US" dirty="0">
                <a:solidFill>
                  <a:schemeClr val="bg1"/>
                </a:solidFill>
              </a:rPr>
              <a:t>WITH THE PROJECT(S) OPERATING BUDGET.</a:t>
            </a:r>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8.4 - The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major functions of the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SC:</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194" name="Picture 2" descr="C:\Users\PHI_GAG\Desktop\Your Service Coordinator\afforablebusinesswebs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4152900"/>
            <a:ext cx="21844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2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We Can Help…</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290" name="Picture 2" descr="C:\Users\PHI_GAG\Desktop\Your Service Coordinator\promo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847" y="2258134"/>
            <a:ext cx="2983006" cy="24662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 name="Placeholder"/>
          <p:cNvPicPr/>
          <p:nvPr/>
        </p:nvPicPr>
        <p:blipFill>
          <a:blip r:embed="rId4">
            <a:extLst>
              <a:ext uri="{28A0092B-C50C-407E-A947-70E740481C1C}">
                <a14:useLocalDpi xmlns:a14="http://schemas.microsoft.com/office/drawing/2010/main" val="0"/>
              </a:ext>
            </a:extLst>
          </a:blip>
          <a:stretch>
            <a:fillRect/>
          </a:stretch>
        </p:blipFill>
        <p:spPr>
          <a:xfrm>
            <a:off x="7646332" y="2258134"/>
            <a:ext cx="1121707" cy="8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laceholder"/>
          <p:cNvPicPr/>
          <p:nvPr/>
        </p:nvPicPr>
        <p:blipFill>
          <a:blip r:embed="rId5" cstate="print">
            <a:extLst>
              <a:ext uri="{28A0092B-C50C-407E-A947-70E740481C1C}">
                <a14:useLocalDpi xmlns:a14="http://schemas.microsoft.com/office/drawing/2010/main" val="0"/>
              </a:ext>
            </a:extLst>
          </a:blip>
          <a:stretch>
            <a:fillRect/>
          </a:stretch>
        </p:blipFill>
        <p:spPr>
          <a:xfrm>
            <a:off x="7632508" y="4631740"/>
            <a:ext cx="1104525" cy="693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laceholder"/>
          <p:cNvPicPr/>
          <p:nvPr/>
        </p:nvPicPr>
        <p:blipFill>
          <a:blip r:embed="rId6" cstate="print">
            <a:extLst>
              <a:ext uri="{28A0092B-C50C-407E-A947-70E740481C1C}">
                <a14:useLocalDpi xmlns:a14="http://schemas.microsoft.com/office/drawing/2010/main" val="0"/>
              </a:ext>
            </a:extLst>
          </a:blip>
          <a:stretch>
            <a:fillRect/>
          </a:stretch>
        </p:blipFill>
        <p:spPr>
          <a:xfrm>
            <a:off x="5486400" y="1538287"/>
            <a:ext cx="696595" cy="1038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533400" y="1600989"/>
            <a:ext cx="4800600" cy="3724096"/>
          </a:xfrm>
          <a:prstGeom prst="rect">
            <a:avLst/>
          </a:prstGeom>
          <a:noFill/>
        </p:spPr>
        <p:txBody>
          <a:bodyPr wrap="square" rtlCol="0">
            <a:spAutoFit/>
          </a:bodyPr>
          <a:lstStyle/>
          <a:p>
            <a:pPr algn="just">
              <a:spcAft>
                <a:spcPts val="1200"/>
              </a:spcAft>
            </a:pPr>
            <a:r>
              <a:rPr lang="en-US" dirty="0">
                <a:solidFill>
                  <a:schemeClr val="bg1"/>
                </a:solidFill>
                <a:ea typeface="ＭＳ Ｐ明朝"/>
                <a:cs typeface="Times"/>
              </a:rPr>
              <a:t>Service Coordination is designed to help individuals strive for and achieve the highest quality of life.</a:t>
            </a:r>
            <a:endParaRPr lang="en-US" sz="2000" dirty="0">
              <a:solidFill>
                <a:schemeClr val="bg1"/>
              </a:solidFill>
              <a:ea typeface="ＭＳ Ｐ明朝"/>
              <a:cs typeface="Times New Roman"/>
            </a:endParaRPr>
          </a:p>
          <a:p>
            <a:pPr algn="just">
              <a:spcAft>
                <a:spcPts val="1200"/>
              </a:spcAft>
            </a:pPr>
            <a:r>
              <a:rPr lang="en-US" dirty="0">
                <a:solidFill>
                  <a:schemeClr val="bg1"/>
                </a:solidFill>
                <a:ea typeface="ＭＳ Ｐ明朝"/>
                <a:cs typeface="Times"/>
              </a:rPr>
              <a:t>Our Service Coordination uses a person-centered approach that is focused on assisting each person to achieve their unique goals and desires throughout life as independent as possible.</a:t>
            </a:r>
            <a:endParaRPr lang="en-US" sz="2000" dirty="0">
              <a:solidFill>
                <a:schemeClr val="bg1"/>
              </a:solidFill>
              <a:ea typeface="ＭＳ Ｐ明朝"/>
              <a:cs typeface="Times New Roman"/>
            </a:endParaRPr>
          </a:p>
          <a:p>
            <a:pPr algn="just">
              <a:spcAft>
                <a:spcPts val="1200"/>
              </a:spcAft>
            </a:pPr>
            <a:r>
              <a:rPr lang="en-US" dirty="0">
                <a:solidFill>
                  <a:schemeClr val="bg1"/>
                </a:solidFill>
                <a:ea typeface="ＭＳ Ｐ明朝"/>
                <a:cs typeface="Times"/>
              </a:rPr>
              <a:t>You and your service coordinator will become partners in advocating for, and gaining access to, necessary supports and services in the community.</a:t>
            </a:r>
            <a:endParaRPr lang="en-US" sz="2000" dirty="0">
              <a:solidFill>
                <a:schemeClr val="bg1"/>
              </a:solidFill>
              <a:effectLst/>
              <a:ea typeface="ＭＳ Ｐ明朝"/>
              <a:cs typeface="Times New Roman"/>
            </a:endParaRPr>
          </a:p>
        </p:txBody>
      </p:sp>
    </p:spTree>
    <p:extLst>
      <p:ext uri="{BB962C8B-B14F-4D97-AF65-F5344CB8AC3E}">
        <p14:creationId xmlns:p14="http://schemas.microsoft.com/office/powerpoint/2010/main" val="392977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411755">
            <a:off x="128691" y="5662301"/>
            <a:ext cx="2374946" cy="369332"/>
          </a:xfrm>
          <a:prstGeom prst="rect">
            <a:avLst/>
          </a:prstGeom>
          <a:noFill/>
        </p:spPr>
        <p:txBody>
          <a:bodyPr wrap="none" rtlCol="0">
            <a:spAutoFit/>
          </a:bodyPr>
          <a:lstStyle/>
          <a:p>
            <a:r>
              <a:rPr lang="en-US" dirty="0" smtClean="0"/>
              <a:t>www.pacifichousing.org</a:t>
            </a:r>
            <a:endParaRPr lang="en-US" dirty="0"/>
          </a:p>
        </p:txBody>
      </p:sp>
      <p:pic>
        <p:nvPicPr>
          <p:cNvPr id="8" name="Picture 2" descr="C:\Users\PHI_GAG\Desktop\PHI Logo non-profit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828800"/>
            <a:ext cx="6357959" cy="3139321"/>
          </a:xfrm>
          <a:prstGeom prst="rect">
            <a:avLst/>
          </a:prstGeom>
          <a:noFill/>
        </p:spPr>
        <p:txBody>
          <a:bodyPr wrap="none" rtlCol="0">
            <a:spAutoFit/>
          </a:bodyPr>
          <a:lstStyle/>
          <a:p>
            <a:r>
              <a:rPr lang="en-US" b="1" dirty="0">
                <a:solidFill>
                  <a:schemeClr val="bg1"/>
                </a:solidFill>
              </a:rPr>
              <a:t>Financial Assistance:</a:t>
            </a:r>
            <a:endParaRPr lang="en-US" dirty="0">
              <a:solidFill>
                <a:schemeClr val="bg1"/>
              </a:solidFill>
            </a:endParaRPr>
          </a:p>
          <a:p>
            <a:pPr marL="285750" lvl="0" indent="-285750">
              <a:buFont typeface="Arial" pitchFamily="34" charset="0"/>
              <a:buChar char="•"/>
            </a:pPr>
            <a:r>
              <a:rPr lang="en-US" dirty="0">
                <a:solidFill>
                  <a:schemeClr val="bg1"/>
                </a:solidFill>
              </a:rPr>
              <a:t>Reading and understanding bills</a:t>
            </a:r>
          </a:p>
          <a:p>
            <a:pPr marL="285750" lvl="0" indent="-285750">
              <a:buFont typeface="Arial" pitchFamily="34" charset="0"/>
              <a:buChar char="•"/>
            </a:pPr>
            <a:r>
              <a:rPr lang="en-US" dirty="0">
                <a:solidFill>
                  <a:schemeClr val="bg1"/>
                </a:solidFill>
              </a:rPr>
              <a:t>Calling companies regarding billing errors</a:t>
            </a:r>
          </a:p>
          <a:p>
            <a:pPr marL="285750" lvl="0" indent="-285750">
              <a:buFont typeface="Arial" pitchFamily="34" charset="0"/>
              <a:buChar char="•"/>
            </a:pPr>
            <a:r>
              <a:rPr lang="en-US" dirty="0">
                <a:solidFill>
                  <a:schemeClr val="bg1"/>
                </a:solidFill>
              </a:rPr>
              <a:t>Enrolling in benefit programs (i.e.: heating bill discounts)</a:t>
            </a:r>
          </a:p>
          <a:p>
            <a:pPr marL="285750" lvl="0" indent="-285750">
              <a:buFont typeface="Arial" pitchFamily="34" charset="0"/>
              <a:buChar char="•"/>
            </a:pPr>
            <a:r>
              <a:rPr lang="en-US" dirty="0">
                <a:solidFill>
                  <a:schemeClr val="bg1"/>
                </a:solidFill>
              </a:rPr>
              <a:t>Working with banks to provide checkbook balancing assistance</a:t>
            </a:r>
          </a:p>
          <a:p>
            <a:pPr marL="285750" lvl="0" indent="-285750">
              <a:buFont typeface="Arial" pitchFamily="34" charset="0"/>
              <a:buChar char="•"/>
            </a:pPr>
            <a:r>
              <a:rPr lang="en-US" dirty="0">
                <a:solidFill>
                  <a:schemeClr val="bg1"/>
                </a:solidFill>
              </a:rPr>
              <a:t>Negotiating quantity discounts at local businesses</a:t>
            </a:r>
          </a:p>
          <a:p>
            <a:pPr marL="285750" lvl="0" indent="-285750">
              <a:buFont typeface="Arial" pitchFamily="34" charset="0"/>
              <a:buChar char="•"/>
            </a:pPr>
            <a:r>
              <a:rPr lang="en-US" dirty="0">
                <a:solidFill>
                  <a:schemeClr val="bg1"/>
                </a:solidFill>
              </a:rPr>
              <a:t>Providing assistance with accessing entitlement programs</a:t>
            </a:r>
          </a:p>
          <a:p>
            <a:r>
              <a:rPr lang="en-US" b="1" dirty="0">
                <a:solidFill>
                  <a:schemeClr val="bg1"/>
                </a:solidFill>
              </a:rPr>
              <a:t>Medical Assistance:</a:t>
            </a:r>
            <a:endParaRPr lang="en-US" dirty="0">
              <a:solidFill>
                <a:schemeClr val="bg1"/>
              </a:solidFill>
            </a:endParaRPr>
          </a:p>
          <a:p>
            <a:pPr marL="285750" lvl="0" indent="-285750">
              <a:buFont typeface="Arial" pitchFamily="34" charset="0"/>
              <a:buChar char="•"/>
            </a:pPr>
            <a:r>
              <a:rPr lang="en-US" dirty="0">
                <a:solidFill>
                  <a:schemeClr val="bg1"/>
                </a:solidFill>
              </a:rPr>
              <a:t>Understanding and/or acquiring prescription drug benefit plans</a:t>
            </a:r>
          </a:p>
          <a:p>
            <a:pPr marL="285750" lvl="0" indent="-285750">
              <a:buFont typeface="Arial" pitchFamily="34" charset="0"/>
              <a:buChar char="•"/>
            </a:pPr>
            <a:r>
              <a:rPr lang="en-US" dirty="0">
                <a:solidFill>
                  <a:schemeClr val="bg1"/>
                </a:solidFill>
              </a:rPr>
              <a:t>Arrange for home health aide services</a:t>
            </a:r>
          </a:p>
          <a:p>
            <a:pPr marL="285750" lvl="0" indent="-285750">
              <a:buFont typeface="Arial" pitchFamily="34" charset="0"/>
              <a:buChar char="•"/>
            </a:pPr>
            <a:r>
              <a:rPr lang="en-US" dirty="0">
                <a:solidFill>
                  <a:schemeClr val="bg1"/>
                </a:solidFill>
              </a:rPr>
              <a:t>Coordinate wellness clinics</a:t>
            </a:r>
          </a:p>
        </p:txBody>
      </p:sp>
      <p:pic>
        <p:nvPicPr>
          <p:cNvPr id="15" name="Placeholder"/>
          <p:cNvPicPr/>
          <p:nvPr/>
        </p:nvPicPr>
        <p:blipFill>
          <a:blip r:embed="rId3">
            <a:extLst>
              <a:ext uri="{28A0092B-C50C-407E-A947-70E740481C1C}">
                <a14:useLocalDpi xmlns:a14="http://schemas.microsoft.com/office/drawing/2010/main" val="0"/>
              </a:ext>
            </a:extLst>
          </a:blip>
          <a:stretch>
            <a:fillRect/>
          </a:stretch>
        </p:blipFill>
        <p:spPr>
          <a:xfrm>
            <a:off x="6375400" y="4479177"/>
            <a:ext cx="2063750" cy="1367790"/>
          </a:xfrm>
          <a:prstGeom prst="roundRect">
            <a:avLst/>
          </a:prstGeom>
          <a:ln w="38100" cap="flat" cmpd="sng" algn="ctr">
            <a:solidFill>
              <a:sysClr val="window" lastClr="FFFFFF"/>
            </a:solidFill>
            <a:prstDash val="solid"/>
            <a:miter lim="800000"/>
            <a:headEnd type="none" w="med" len="med"/>
            <a:tailEnd type="none" w="med" len="med"/>
          </a:ln>
          <a:effectLst>
            <a:reflection stA="50000" endPos="25000" dir="5400000" sy="-100000" algn="bl" rotWithShape="0"/>
          </a:effectLst>
        </p:spPr>
      </p:pic>
      <p:sp>
        <p:nvSpPr>
          <p:cNvPr id="16" name="TextBox 15"/>
          <p:cNvSpPr txBox="1"/>
          <p:nvPr/>
        </p:nvSpPr>
        <p:spPr>
          <a:xfrm>
            <a:off x="0" y="1097680"/>
            <a:ext cx="91440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We Can Help…</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8027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1491</TotalTime>
  <Words>1726</Words>
  <Application>Microsoft Office PowerPoint</Application>
  <PresentationFormat>On-screen Show (4:3)</PresentationFormat>
  <Paragraphs>147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 Pop</vt:lpstr>
      <vt:lpstr>Your  Service  Coordinator  And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Service  Coordinator And You</dc:title>
  <dc:creator>PHI_GAG</dc:creator>
  <cp:lastModifiedBy>PHI_GAG</cp:lastModifiedBy>
  <cp:revision>64</cp:revision>
  <dcterms:created xsi:type="dcterms:W3CDTF">2012-08-06T23:10:51Z</dcterms:created>
  <dcterms:modified xsi:type="dcterms:W3CDTF">2014-06-02T14:42:01Z</dcterms:modified>
</cp:coreProperties>
</file>